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1295" r:id="rId2"/>
    <p:sldId id="340" r:id="rId3"/>
    <p:sldId id="709" r:id="rId4"/>
    <p:sldId id="906" r:id="rId5"/>
    <p:sldId id="1259" r:id="rId6"/>
    <p:sldId id="1260" r:id="rId7"/>
    <p:sldId id="1262" r:id="rId8"/>
    <p:sldId id="1263" r:id="rId9"/>
    <p:sldId id="1264" r:id="rId10"/>
    <p:sldId id="1265" r:id="rId11"/>
    <p:sldId id="1266" r:id="rId12"/>
    <p:sldId id="1268" r:id="rId13"/>
    <p:sldId id="1269" r:id="rId14"/>
    <p:sldId id="1270" r:id="rId15"/>
    <p:sldId id="1272" r:id="rId16"/>
    <p:sldId id="1275" r:id="rId17"/>
    <p:sldId id="1276" r:id="rId18"/>
    <p:sldId id="1277" r:id="rId19"/>
    <p:sldId id="1278" r:id="rId20"/>
    <p:sldId id="1280" r:id="rId21"/>
    <p:sldId id="1281" r:id="rId22"/>
    <p:sldId id="1282" r:id="rId23"/>
    <p:sldId id="1284" r:id="rId24"/>
    <p:sldId id="1285" r:id="rId25"/>
    <p:sldId id="1286" r:id="rId26"/>
    <p:sldId id="1287" r:id="rId27"/>
    <p:sldId id="1288" r:id="rId28"/>
    <p:sldId id="1290" r:id="rId29"/>
    <p:sldId id="1291" r:id="rId30"/>
    <p:sldId id="1292" r:id="rId31"/>
    <p:sldId id="12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C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0796-59BE-40E5-A246-B4F0C0006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E49B5-A691-4C30-92D1-300515456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AF73F-426D-4510-A3EA-2B97DE7C7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84F08-15AB-4C05-9521-EB53510B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39F9B-F586-4F3B-99F3-5297DA3D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9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E9BC-FA90-4840-90E4-DF16E9BE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7D52D-4834-4363-AB33-D31170CCA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DE7C8-7B53-4E96-A524-3CBD2AA7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DE293-4B0C-4113-9F93-0C3CB4E2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888AB-7E8D-4BFF-A0D1-95121EED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65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32CEB-7086-4F6C-8716-11FC1307B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FAB32-6A77-4754-A8BA-491E09D52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0758C-9E65-4924-B1A1-A0BCE9F43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8824C-3206-4549-8AB7-7ECB179B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9450E-ED1C-48DF-86FE-52A2E325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2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56B40-6871-4BDF-9D9D-A7DFDC67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4FF5B-810A-422F-AD40-841C48118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6A865-4650-425A-BE67-1F1BEDDFB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734BA-6BF1-41AC-8DE0-2BE5A07CB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296D9-4D1D-433F-B536-CA86BDC55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0D29E-5BF6-4A65-B9EA-3BC590095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3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D2D8-07D2-4C04-B8BF-E4A997AE9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2892E-1ACD-4DE7-A182-57ECF3231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6FE16-512C-4402-B563-1DAA4B0E5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FDD1A-859C-49F2-9C7C-984397E66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60F652-D486-49B4-82A8-84C59821B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786FC4-4113-4513-A85E-94F36EF9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DBC770-A592-497B-BD4B-333875F65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2495D5-03C8-4AFA-9E80-B8EA9400C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B3038-2F63-45F2-AA45-789C118C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986D0A-B646-43C8-A5FB-C5614934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AE4B89-8AC2-40BB-820F-D901E4AD6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3DE6-7EB8-499D-9FE5-E3B6D514D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C314C3-8389-46D8-865B-62B186EBC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688FF1-9FAF-4172-BB8B-4F355DCC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FF7358-50E8-493F-BE16-5AA768CD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2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F94FA-7CAD-4394-9973-E31245124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6708F-A674-4A00-BE22-BA36A37DB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07E34-243A-4759-9F0C-8D6E158E4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5342C-0437-4437-A78A-02E30C601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827CE-64E2-43B8-BB5A-B5E7E1C6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4D50D-DA23-4D42-8236-5B39F56D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18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9172D-62F2-4550-A025-095296321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CD416F-3E53-4FC9-9859-39026A6C60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7B2AA-A04C-4A7B-ABA3-BB68DA54B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CE50B-C29B-4E97-A3AB-7158C056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4384C6-775D-4360-9E18-2E7A052F5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C1E4D-BF3D-4E7B-8F6F-456FBC8F8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9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BDB7B-9424-43ED-9E44-7550A8F4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DB165-0DB2-43CD-97AA-8C0030358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4CE68-93E1-4779-9B56-8EABDD746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B2AA9-A915-40B6-A334-67D4CB7C4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238C6-4312-4744-A532-31D473F96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6C51B6-6C31-4A3C-9250-425779220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7B98D3-8004-424A-B113-17CACD02F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2CEBF-2FD5-4A43-B7D0-723957DA1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2D130-7BF8-4986-AE22-DC433F23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DD54F-897D-4EEC-98CC-1B78DB2D1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03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293712-17A7-46F4-97AE-B10E1E58C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39542-725C-4462-86FC-084299493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353A3-20AF-4BC7-939B-23E117821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6BA4B-571E-4A15-A89F-1B4BEA83160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43247-6226-461C-87A6-0A857A1A5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E27FE-FD71-4CC0-9A76-5151D1C89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AA855-222E-4B51-A082-A0C424F1F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4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c/study91" TargetMode="External"/><Relationship Id="rId4" Type="http://schemas.openxmlformats.org/officeDocument/2006/relationships/hyperlink" Target="http://www.study91.co.i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c/study91" TargetMode="External"/><Relationship Id="rId4" Type="http://schemas.openxmlformats.org/officeDocument/2006/relationships/hyperlink" Target="http://www.study91.co.i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://www.study91.co.in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://www.study91.co.in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://www.study91.co.in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hyperlink" Target="http://www.study91.co.in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://www.study91.co.in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hyperlink" Target="http://www.study91.co.in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http://www.study91.co.in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hyperlink" Target="http://www.study91.co.in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hyperlink" Target="http://www.study91.co.in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hyperlink" Target="http://www.study91.co.in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hyperlink" Target="study91.co.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c/study91" TargetMode="External"/><Relationship Id="rId5" Type="http://schemas.openxmlformats.org/officeDocument/2006/relationships/image" Target="../media/image6.png"/><Relationship Id="rId4" Type="http://schemas.openxmlformats.org/officeDocument/2006/relationships/hyperlink" Target="study91.co.in/" TargetMode="External"/><Relationship Id="rId9" Type="http://schemas.openxmlformats.org/officeDocument/2006/relationships/hyperlink" Target="http://www.study91.co.in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hyperlink" Target="http://www.youtube.com/c/study9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7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10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7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3" t="9213" r="16273" b="18061"/>
          <a:stretch/>
        </p:blipFill>
        <p:spPr>
          <a:xfrm>
            <a:off x="0" y="-24878"/>
            <a:ext cx="12192000" cy="6853725"/>
          </a:xfrm>
          <a:prstGeom prst="rect">
            <a:avLst/>
          </a:prstGeom>
        </p:spPr>
      </p:pic>
      <p:sp>
        <p:nvSpPr>
          <p:cNvPr id="8" name="Rectangle 7">
            <a:hlinkClick r:id="rId4"/>
            <a:extLst>
              <a:ext uri="{FF2B5EF4-FFF2-40B4-BE49-F238E27FC236}">
                <a16:creationId xmlns:a16="http://schemas.microsoft.com/office/drawing/2014/main" id="{19127FFA-E552-4EC7-9B4C-62FE64B0FACE}"/>
              </a:ext>
            </a:extLst>
          </p:cNvPr>
          <p:cNvSpPr/>
          <p:nvPr/>
        </p:nvSpPr>
        <p:spPr>
          <a:xfrm>
            <a:off x="453575" y="1459990"/>
            <a:ext cx="11484564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/>
              <a:t>1.डेनिस गोल्डबर्ग का 30 अप्रैल 2020 को निधन हो गया, वह कार्य के लिए चर्चित थे - </a:t>
            </a:r>
            <a:r>
              <a:rPr lang="hi-IN" sz="2400" b="1" dirty="0">
                <a:solidFill>
                  <a:srgbClr val="FF0000"/>
                </a:solidFill>
              </a:rPr>
              <a:t>रंगभेद नस्लवाद विरोधी अभियान</a:t>
            </a:r>
          </a:p>
          <a:p>
            <a:pPr>
              <a:lnSpc>
                <a:spcPct val="150000"/>
              </a:lnSpc>
            </a:pPr>
            <a:r>
              <a:rPr lang="hi-IN" sz="2400" b="1" dirty="0"/>
              <a:t>2.सीएसआईआर-केंद्रीय सड़क अनुसंधान संस्थान (</a:t>
            </a:r>
            <a:r>
              <a:rPr lang="en-US" sz="2400" b="1" dirty="0"/>
              <a:t>CSIR-CRRI) </a:t>
            </a:r>
            <a:r>
              <a:rPr lang="hi-IN" sz="2400" b="1" dirty="0"/>
              <a:t>ने देश के दूरदराज के इलाकों में आपूर्ति श्रृंखला एवं माल परिवहन प्रबंधन प्रणाली से किसानों को जोड़ने किस एप को लांच किया - </a:t>
            </a:r>
            <a:r>
              <a:rPr lang="hi-IN" sz="2400" b="1" dirty="0">
                <a:solidFill>
                  <a:srgbClr val="FF0000"/>
                </a:solidFill>
              </a:rPr>
              <a:t>किसान सभा एप</a:t>
            </a:r>
          </a:p>
          <a:p>
            <a:pPr>
              <a:lnSpc>
                <a:spcPct val="150000"/>
              </a:lnSpc>
            </a:pPr>
            <a:r>
              <a:rPr lang="hi-IN" sz="2400" b="1" dirty="0"/>
              <a:t>3.वर्ल्ड ट्यूना डे (</a:t>
            </a:r>
            <a:r>
              <a:rPr lang="en-US" sz="2400" b="1" dirty="0"/>
              <a:t>World Tuna Day) </a:t>
            </a:r>
            <a:r>
              <a:rPr lang="hi-IN" sz="2400" b="1" dirty="0"/>
              <a:t>कब मनाया जाता है - </a:t>
            </a:r>
            <a:r>
              <a:rPr lang="hi-IN" sz="2400" b="1" dirty="0">
                <a:solidFill>
                  <a:srgbClr val="FF0000"/>
                </a:solidFill>
              </a:rPr>
              <a:t>2 मई</a:t>
            </a:r>
          </a:p>
          <a:p>
            <a:pPr>
              <a:lnSpc>
                <a:spcPct val="150000"/>
              </a:lnSpc>
            </a:pPr>
            <a:r>
              <a:rPr lang="hi-IN" sz="2400" b="1" dirty="0"/>
              <a:t>4.वाडा (विश्व डोपिंग रोधी एजेंसी) ने डिस्कस थ्रोअर संदीप कुमारी पर डोप टेस्‍ट में फेल होने के कारण कितने साल का प्रतिबंध लगा दिया है - </a:t>
            </a:r>
            <a:r>
              <a:rPr lang="hi-IN" sz="2400" b="1" dirty="0">
                <a:solidFill>
                  <a:srgbClr val="FF0000"/>
                </a:solidFill>
              </a:rPr>
              <a:t>चार साल</a:t>
            </a:r>
          </a:p>
          <a:p>
            <a:pPr>
              <a:lnSpc>
                <a:spcPct val="150000"/>
              </a:lnSpc>
            </a:pPr>
            <a:r>
              <a:rPr lang="hi-IN" sz="2400" b="1" dirty="0"/>
              <a:t>5.</a:t>
            </a:r>
            <a:r>
              <a:rPr lang="en-US" sz="2400" b="1" dirty="0"/>
              <a:t>World press freedom day </a:t>
            </a:r>
            <a:r>
              <a:rPr lang="hi-IN" sz="2400" b="1" dirty="0"/>
              <a:t>कब मनाया जाता है - </a:t>
            </a:r>
            <a:r>
              <a:rPr lang="hi-IN" sz="2400" b="1" dirty="0">
                <a:solidFill>
                  <a:srgbClr val="FF0000"/>
                </a:solidFill>
              </a:rPr>
              <a:t>3 </a:t>
            </a:r>
            <a:r>
              <a:rPr lang="hi-IN" sz="2400" b="1" dirty="0" smtClean="0">
                <a:solidFill>
                  <a:srgbClr val="FF0000"/>
                </a:solidFill>
              </a:rPr>
              <a:t>मई</a:t>
            </a:r>
            <a:endParaRPr lang="hi-IN" sz="2400" b="1" dirty="0">
              <a:solidFill>
                <a:srgbClr val="FF0000"/>
              </a:solidFill>
            </a:endParaRPr>
          </a:p>
        </p:txBody>
      </p:sp>
      <p:sp>
        <p:nvSpPr>
          <p:cNvPr id="9" name="Scroll: Horizontal 1">
            <a:hlinkClick r:id="rId5"/>
            <a:extLst>
              <a:ext uri="{FF2B5EF4-FFF2-40B4-BE49-F238E27FC236}">
                <a16:creationId xmlns:a16="http://schemas.microsoft.com/office/drawing/2014/main" id="{18C87FE6-6336-45A0-BDE8-B51FF6D70EA8}"/>
              </a:ext>
            </a:extLst>
          </p:cNvPr>
          <p:cNvSpPr/>
          <p:nvPr/>
        </p:nvSpPr>
        <p:spPr>
          <a:xfrm>
            <a:off x="2019544" y="287805"/>
            <a:ext cx="8041593" cy="1172185"/>
          </a:xfrm>
          <a:prstGeom prst="horizontalScroll">
            <a:avLst>
              <a:gd name="adj" fmla="val 15834"/>
            </a:avLst>
          </a:prstGeom>
          <a:solidFill>
            <a:srgbClr val="002060"/>
          </a:solidFill>
          <a:ln w="19050"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0</a:t>
            </a:r>
            <a:r>
              <a:rPr lang="en-US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5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 मई 2020 करेंट अफेयर्स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Humnst777 Blk BT" panose="020B08030305040A0204" pitchFamily="34" charset="0"/>
            </a:endParaRPr>
          </a:p>
        </p:txBody>
      </p:sp>
      <p:pic>
        <p:nvPicPr>
          <p:cNvPr id="11" name="Picture 10">
            <a:hlinkClick r:id="rId2"/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055" y="395384"/>
            <a:ext cx="957026" cy="9570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75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3" t="9213" r="16273" b="18061"/>
          <a:stretch/>
        </p:blipFill>
        <p:spPr>
          <a:xfrm>
            <a:off x="0" y="-24878"/>
            <a:ext cx="12192000" cy="6853725"/>
          </a:xfrm>
          <a:prstGeom prst="rect">
            <a:avLst/>
          </a:prstGeom>
        </p:spPr>
      </p:pic>
      <p:sp>
        <p:nvSpPr>
          <p:cNvPr id="8" name="Rectangle 7">
            <a:hlinkClick r:id="rId4"/>
            <a:extLst>
              <a:ext uri="{FF2B5EF4-FFF2-40B4-BE49-F238E27FC236}">
                <a16:creationId xmlns:a16="http://schemas.microsoft.com/office/drawing/2014/main" id="{19127FFA-E552-4EC7-9B4C-62FE64B0FACE}"/>
              </a:ext>
            </a:extLst>
          </p:cNvPr>
          <p:cNvSpPr/>
          <p:nvPr/>
        </p:nvSpPr>
        <p:spPr>
          <a:xfrm>
            <a:off x="503877" y="1338440"/>
            <a:ext cx="11184243" cy="5471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350" b="1" dirty="0"/>
              <a:t>6.किन भारतीयों को अमेरिकन एकेडमी ऑफ आर्ट्स एंड साइंसेज में अंतर्राष्ट्रीय मानद सदस्य के रूप में चयनित किया गया - </a:t>
            </a:r>
            <a:r>
              <a:rPr lang="hi-IN" sz="2350" b="1" dirty="0">
                <a:solidFill>
                  <a:srgbClr val="FF0000"/>
                </a:solidFill>
              </a:rPr>
              <a:t>शोभना नरसिम्हन, बिमन बागची और कविता सिंह</a:t>
            </a:r>
          </a:p>
          <a:p>
            <a:pPr>
              <a:lnSpc>
                <a:spcPct val="150000"/>
              </a:lnSpc>
            </a:pPr>
            <a:r>
              <a:rPr lang="hi-IN" sz="2350" b="1" dirty="0"/>
              <a:t>7.कोविलपट्टी कदलाई मितई का उत्‍पादन किस राज्‍य में होता है, जिसे जीआई टैग दिया गया है - </a:t>
            </a:r>
            <a:r>
              <a:rPr lang="hi-IN" sz="2350" b="1" dirty="0">
                <a:solidFill>
                  <a:srgbClr val="FF0000"/>
                </a:solidFill>
              </a:rPr>
              <a:t>तमिलनाडु</a:t>
            </a:r>
          </a:p>
          <a:p>
            <a:pPr>
              <a:lnSpc>
                <a:spcPct val="150000"/>
              </a:lnSpc>
            </a:pPr>
            <a:r>
              <a:rPr lang="hi-IN" sz="2350" b="1" dirty="0"/>
              <a:t>8.किस देश ने मणिपुर के डॉक्‍टर थंगजाम धबाली सिंह को ‘ऑर्डर ऑफ राइजिंग सन’ से सम्मानित किया है - </a:t>
            </a:r>
            <a:r>
              <a:rPr lang="hi-IN" sz="2350" b="1" dirty="0">
                <a:solidFill>
                  <a:srgbClr val="FF0000"/>
                </a:solidFill>
              </a:rPr>
              <a:t>जापान</a:t>
            </a:r>
          </a:p>
          <a:p>
            <a:pPr>
              <a:lnSpc>
                <a:spcPct val="150000"/>
              </a:lnSpc>
            </a:pPr>
            <a:r>
              <a:rPr lang="hi-IN" sz="2350" b="1" dirty="0"/>
              <a:t>9.किस प्रदेश की सरकार ने इम्युनिटी सिस्टम को बढ़ाने के लिए ‘जीवन अमृत योजना’ शुरू की - </a:t>
            </a:r>
            <a:r>
              <a:rPr lang="hi-IN" sz="2350" b="1" dirty="0">
                <a:solidFill>
                  <a:srgbClr val="FF0000"/>
                </a:solidFill>
              </a:rPr>
              <a:t>मध्‍य प्रदेश</a:t>
            </a:r>
          </a:p>
          <a:p>
            <a:pPr>
              <a:lnSpc>
                <a:spcPct val="150000"/>
              </a:lnSpc>
            </a:pPr>
            <a:r>
              <a:rPr lang="hi-IN" sz="2350" b="1" dirty="0"/>
              <a:t>10.कोविड-19 से जस्टिस अजय कुमार त्रिपाठी का निधन 2 मई को हुआ, वह किस संवैधानिक संगठन के सदस्‍य थे - </a:t>
            </a:r>
            <a:r>
              <a:rPr lang="hi-IN" sz="2350" b="1" dirty="0">
                <a:solidFill>
                  <a:srgbClr val="FF0000"/>
                </a:solidFill>
              </a:rPr>
              <a:t>लोकपाल</a:t>
            </a:r>
          </a:p>
        </p:txBody>
      </p:sp>
      <p:sp>
        <p:nvSpPr>
          <p:cNvPr id="9" name="Scroll: Horizontal 1">
            <a:hlinkClick r:id="rId5"/>
            <a:extLst>
              <a:ext uri="{FF2B5EF4-FFF2-40B4-BE49-F238E27FC236}">
                <a16:creationId xmlns:a16="http://schemas.microsoft.com/office/drawing/2014/main" id="{18C87FE6-6336-45A0-BDE8-B51FF6D70EA8}"/>
              </a:ext>
            </a:extLst>
          </p:cNvPr>
          <p:cNvSpPr/>
          <p:nvPr/>
        </p:nvSpPr>
        <p:spPr>
          <a:xfrm>
            <a:off x="2075201" y="237816"/>
            <a:ext cx="8041593" cy="1172185"/>
          </a:xfrm>
          <a:prstGeom prst="horizontalScroll">
            <a:avLst>
              <a:gd name="adj" fmla="val 15834"/>
            </a:avLst>
          </a:prstGeom>
          <a:solidFill>
            <a:srgbClr val="002060"/>
          </a:solidFill>
          <a:ln w="19050"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0</a:t>
            </a:r>
            <a:r>
              <a:rPr lang="en-US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5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मई 2020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umnst777 Blk BT" panose="020B08030305040A0204" pitchFamily="34" charset="0"/>
              </a:rPr>
              <a:t>करेंट अफेयर्स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Humnst777 Blk BT" panose="020B08030305040A0204" pitchFamily="34" charset="0"/>
            </a:endParaRPr>
          </a:p>
        </p:txBody>
      </p:sp>
      <p:pic>
        <p:nvPicPr>
          <p:cNvPr id="11" name="Picture 10">
            <a:hlinkClick r:id="rId2"/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282" y="309615"/>
            <a:ext cx="957026" cy="9570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492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2477" y="231734"/>
            <a:ext cx="112466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b="1" dirty="0"/>
              <a:t>निम्न कथनों की पुष्टि कीजिये </a:t>
            </a:r>
            <a:r>
              <a:rPr lang="hi-IN" sz="2800" b="1" dirty="0" smtClean="0"/>
              <a:t>– </a:t>
            </a:r>
            <a:endParaRPr lang="en-US" sz="2800" b="1" dirty="0" smtClean="0"/>
          </a:p>
          <a:p>
            <a:r>
              <a:rPr lang="en-US" sz="2800" b="1" dirty="0" smtClean="0"/>
              <a:t>A</a:t>
            </a:r>
            <a:r>
              <a:rPr lang="en-US" sz="2800" b="1" dirty="0"/>
              <a:t>. </a:t>
            </a:r>
            <a:r>
              <a:rPr lang="en-US" sz="2800" b="1" dirty="0">
                <a:solidFill>
                  <a:srgbClr val="FF0000"/>
                </a:solidFill>
              </a:rPr>
              <a:t>2 </a:t>
            </a:r>
            <a:r>
              <a:rPr lang="hi-IN" sz="2800" b="1" dirty="0">
                <a:solidFill>
                  <a:srgbClr val="FF0000"/>
                </a:solidFill>
              </a:rPr>
              <a:t>मई, 2020 को राष्ट्रीय आधुनिक कला संग्रहालय ने अग्रणी कलाकार </a:t>
            </a:r>
            <a:r>
              <a:rPr lang="hi-IN" sz="2800" b="1" dirty="0"/>
              <a:t>जैमिनी रॉय </a:t>
            </a:r>
            <a:r>
              <a:rPr lang="hi-IN" sz="2800" b="1" dirty="0">
                <a:solidFill>
                  <a:srgbClr val="FF0000"/>
                </a:solidFill>
              </a:rPr>
              <a:t>को उनकी </a:t>
            </a:r>
            <a:r>
              <a:rPr lang="hi-IN" sz="2800" b="1" dirty="0"/>
              <a:t>133वीं जयंती </a:t>
            </a:r>
            <a:r>
              <a:rPr lang="hi-IN" sz="2800" b="1" dirty="0">
                <a:solidFill>
                  <a:srgbClr val="FF0000"/>
                </a:solidFill>
              </a:rPr>
              <a:t>वर्ष पर आभासी माध्यम से श्रद्धांजलि अर्पित की।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B</a:t>
            </a:r>
            <a:r>
              <a:rPr lang="en-US" sz="2800" b="1" dirty="0"/>
              <a:t>. </a:t>
            </a:r>
            <a:r>
              <a:rPr lang="hi-IN" sz="2800" b="1" dirty="0">
                <a:solidFill>
                  <a:srgbClr val="FF0000"/>
                </a:solidFill>
              </a:rPr>
              <a:t>वे अवनींद्र नाथ टैगोर के सबसे प्रसिद्ध शिष्यों में से एक थे।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>
                <a:solidFill>
                  <a:srgbClr val="002060"/>
                </a:solidFill>
              </a:rPr>
              <a:t>C</a:t>
            </a:r>
            <a:r>
              <a:rPr lang="en-US" sz="2800" b="1" dirty="0">
                <a:solidFill>
                  <a:srgbClr val="002060"/>
                </a:solidFill>
              </a:rPr>
              <a:t>. </a:t>
            </a:r>
            <a:r>
              <a:rPr lang="hi-IN" sz="2800" b="1" dirty="0"/>
              <a:t>वर्ष 1975 </a:t>
            </a:r>
            <a:r>
              <a:rPr lang="hi-IN" sz="2800" b="1" dirty="0">
                <a:solidFill>
                  <a:srgbClr val="FF0000"/>
                </a:solidFill>
              </a:rPr>
              <a:t>में इन्हें ललित कला अकादमी फेलोशिप पुरस्कार से सम्मानित किया गया।</a:t>
            </a:r>
          </a:p>
          <a:p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hi-IN" sz="2800" b="1" dirty="0" smtClean="0">
                <a:solidFill>
                  <a:srgbClr val="002060"/>
                </a:solidFill>
              </a:rPr>
              <a:t>1</a:t>
            </a:r>
            <a:r>
              <a:rPr lang="hi-IN" sz="2800" b="1" dirty="0">
                <a:solidFill>
                  <a:srgbClr val="002060"/>
                </a:solidFill>
              </a:rPr>
              <a:t>) </a:t>
            </a:r>
            <a:r>
              <a:rPr lang="en-US" sz="2800" b="1" dirty="0">
                <a:solidFill>
                  <a:srgbClr val="002060"/>
                </a:solidFill>
              </a:rPr>
              <a:t>A </a:t>
            </a:r>
            <a:r>
              <a:rPr lang="hi-IN" sz="2800" b="1" dirty="0">
                <a:solidFill>
                  <a:srgbClr val="002060"/>
                </a:solidFill>
              </a:rPr>
              <a:t>और </a:t>
            </a:r>
            <a:r>
              <a:rPr lang="en-US" sz="2800" b="1" dirty="0">
                <a:solidFill>
                  <a:srgbClr val="002060"/>
                </a:solidFill>
              </a:rPr>
              <a:t>B </a:t>
            </a:r>
            <a:r>
              <a:rPr lang="hi-IN" sz="2800" b="1" dirty="0">
                <a:solidFill>
                  <a:srgbClr val="002060"/>
                </a:solidFill>
              </a:rPr>
              <a:t>सही है</a:t>
            </a:r>
          </a:p>
          <a:p>
            <a:r>
              <a:rPr lang="hi-IN" sz="2800" b="1" dirty="0">
                <a:solidFill>
                  <a:srgbClr val="002060"/>
                </a:solidFill>
              </a:rPr>
              <a:t>2) </a:t>
            </a:r>
            <a:r>
              <a:rPr lang="en-US" sz="2800" b="1" dirty="0">
                <a:solidFill>
                  <a:srgbClr val="002060"/>
                </a:solidFill>
              </a:rPr>
              <a:t>B </a:t>
            </a:r>
            <a:r>
              <a:rPr lang="hi-IN" sz="2800" b="1" dirty="0">
                <a:solidFill>
                  <a:srgbClr val="002060"/>
                </a:solidFill>
              </a:rPr>
              <a:t>और </a:t>
            </a:r>
            <a:r>
              <a:rPr lang="en-US" sz="2800" b="1" dirty="0">
                <a:solidFill>
                  <a:srgbClr val="002060"/>
                </a:solidFill>
              </a:rPr>
              <a:t>C </a:t>
            </a:r>
            <a:r>
              <a:rPr lang="hi-IN" sz="2800" b="1" dirty="0">
                <a:solidFill>
                  <a:srgbClr val="002060"/>
                </a:solidFill>
              </a:rPr>
              <a:t>सही है</a:t>
            </a:r>
          </a:p>
          <a:p>
            <a:r>
              <a:rPr lang="hi-IN" sz="2800" b="1" dirty="0">
                <a:solidFill>
                  <a:srgbClr val="002060"/>
                </a:solidFill>
              </a:rPr>
              <a:t>3) </a:t>
            </a:r>
            <a:r>
              <a:rPr lang="en-US" sz="2800" b="1" dirty="0">
                <a:solidFill>
                  <a:srgbClr val="002060"/>
                </a:solidFill>
              </a:rPr>
              <a:t>A </a:t>
            </a:r>
            <a:r>
              <a:rPr lang="hi-IN" sz="2800" b="1" dirty="0">
                <a:solidFill>
                  <a:srgbClr val="002060"/>
                </a:solidFill>
              </a:rPr>
              <a:t>और </a:t>
            </a:r>
            <a:r>
              <a:rPr lang="en-US" sz="2800" b="1" dirty="0">
                <a:solidFill>
                  <a:srgbClr val="002060"/>
                </a:solidFill>
              </a:rPr>
              <a:t>C </a:t>
            </a:r>
            <a:r>
              <a:rPr lang="hi-IN" sz="2800" b="1" dirty="0">
                <a:solidFill>
                  <a:srgbClr val="002060"/>
                </a:solidFill>
              </a:rPr>
              <a:t>सही है</a:t>
            </a:r>
          </a:p>
          <a:p>
            <a:r>
              <a:rPr lang="hi-IN" sz="2800" b="1" dirty="0">
                <a:solidFill>
                  <a:srgbClr val="002060"/>
                </a:solidFill>
              </a:rPr>
              <a:t>4) इनमें से कोई नही</a:t>
            </a:r>
            <a:endParaRPr lang="hi-IN" sz="28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088" y="3220143"/>
            <a:ext cx="4043679" cy="227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3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pt-BR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और B सही है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261061" y="1109619"/>
            <a:ext cx="9376757" cy="4558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50" b="1" dirty="0">
                <a:solidFill>
                  <a:srgbClr val="002060"/>
                </a:solidFill>
              </a:rPr>
              <a:t>2 मई, 2020 को </a:t>
            </a:r>
            <a:r>
              <a:rPr lang="hi-IN" sz="2150" b="1" dirty="0">
                <a:solidFill>
                  <a:srgbClr val="FF0000"/>
                </a:solidFill>
              </a:rPr>
              <a:t>जैमिनी रॉय की 133वीं </a:t>
            </a:r>
            <a:r>
              <a:rPr lang="hi-IN" sz="2150" b="1" dirty="0">
                <a:solidFill>
                  <a:srgbClr val="002060"/>
                </a:solidFill>
              </a:rPr>
              <a:t>जयंती मनाई गयी, इनका जन्म पश्चिम बंगाल के बांकुरा ज़िले में 11 अप्रैल, 1887 को हुआ था</a:t>
            </a:r>
            <a:r>
              <a:rPr lang="hi-IN" sz="2150" b="1" dirty="0" smtClean="0">
                <a:solidFill>
                  <a:srgbClr val="002060"/>
                </a:solidFill>
              </a:rPr>
              <a:t>।</a:t>
            </a:r>
            <a:endParaRPr lang="en-US" sz="2150" b="1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50" b="1" dirty="0" smtClean="0">
                <a:solidFill>
                  <a:srgbClr val="002060"/>
                </a:solidFill>
              </a:rPr>
              <a:t>वे </a:t>
            </a:r>
            <a:r>
              <a:rPr lang="hi-IN" sz="2150" b="1" dirty="0">
                <a:solidFill>
                  <a:srgbClr val="002060"/>
                </a:solidFill>
              </a:rPr>
              <a:t>20वीं सदी में भारतीय कला के सबसे उल्लेखनीय आधुनिकतावादी भारतीय चित्रकार थे</a:t>
            </a:r>
            <a:r>
              <a:rPr lang="hi-IN" sz="2150" b="1" dirty="0" smtClean="0">
                <a:solidFill>
                  <a:srgbClr val="002060"/>
                </a:solidFill>
              </a:rPr>
              <a:t>।</a:t>
            </a:r>
            <a:endParaRPr lang="en-US" sz="2150" b="1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50" b="1" dirty="0" smtClean="0">
                <a:solidFill>
                  <a:srgbClr val="002060"/>
                </a:solidFill>
              </a:rPr>
              <a:t>वे </a:t>
            </a:r>
            <a:r>
              <a:rPr lang="hi-IN" sz="2150" b="1" dirty="0">
                <a:solidFill>
                  <a:srgbClr val="FF0000"/>
                </a:solidFill>
              </a:rPr>
              <a:t>अवनींद्र नाथ टैगोर </a:t>
            </a:r>
            <a:r>
              <a:rPr lang="hi-IN" sz="2150" b="1" dirty="0">
                <a:solidFill>
                  <a:srgbClr val="002060"/>
                </a:solidFill>
              </a:rPr>
              <a:t>के सबसे प्रसिद्ध शिष्यों में से एक थे</a:t>
            </a:r>
            <a:r>
              <a:rPr lang="hi-IN" sz="2150" b="1" dirty="0" smtClean="0">
                <a:solidFill>
                  <a:srgbClr val="002060"/>
                </a:solidFill>
              </a:rPr>
              <a:t>।</a:t>
            </a:r>
            <a:endParaRPr lang="en-US" sz="2150" b="1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50" b="1" dirty="0" smtClean="0">
                <a:solidFill>
                  <a:srgbClr val="002060"/>
                </a:solidFill>
              </a:rPr>
              <a:t>वे </a:t>
            </a:r>
            <a:r>
              <a:rPr lang="hi-IN" sz="2150" b="1" dirty="0">
                <a:solidFill>
                  <a:srgbClr val="002060"/>
                </a:solidFill>
              </a:rPr>
              <a:t>पश्चिमी पद्धति की तकनीक में औपचारिक रूप से प्रशिक्षित पहले भारतीय चित्रकार थे किंतु उन्होंने बंगाल की स्थानीय लोक कलाओं </a:t>
            </a:r>
            <a:r>
              <a:rPr lang="hi-IN" sz="2150" b="1" dirty="0">
                <a:solidFill>
                  <a:srgbClr val="FF0000"/>
                </a:solidFill>
              </a:rPr>
              <a:t>(कालीघाट चित्रकला पद्धति)</a:t>
            </a:r>
            <a:r>
              <a:rPr lang="hi-IN" sz="2150" b="1" dirty="0">
                <a:solidFill>
                  <a:srgbClr val="002060"/>
                </a:solidFill>
              </a:rPr>
              <a:t> से संबंधित विषय-वस्तु का अपनी कला में समावेश किया और कीमती कैनवास एवं ऑयल पेंटस को छोड़कर सस्ती सामग्रियों का इस्तेमाल शुरू किया</a:t>
            </a:r>
            <a:r>
              <a:rPr lang="hi-IN" sz="2150" b="1" dirty="0" smtClean="0">
                <a:solidFill>
                  <a:srgbClr val="002060"/>
                </a:solidFill>
              </a:rPr>
              <a:t>।</a:t>
            </a:r>
            <a:endParaRPr lang="en-US" sz="2150" b="1" dirty="0" smtClean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43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85505" y="444602"/>
            <a:ext cx="89777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कालीघाट चित्रकला पद्धति का अभ्यास </a:t>
            </a:r>
            <a:r>
              <a:rPr lang="hi-IN" sz="2400" b="1" dirty="0">
                <a:solidFill>
                  <a:srgbClr val="FF0000"/>
                </a:solidFill>
              </a:rPr>
              <a:t>‘पटुआ’ </a:t>
            </a:r>
            <a:r>
              <a:rPr lang="hi-IN" sz="2400" b="1" dirty="0">
                <a:solidFill>
                  <a:srgbClr val="002060"/>
                </a:solidFill>
              </a:rPr>
              <a:t>नामक कलाकार किया करते थे।</a:t>
            </a:r>
            <a:endParaRPr lang="en-US" sz="24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2400" b="1" dirty="0">
                <a:solidFill>
                  <a:srgbClr val="FF0000"/>
                </a:solidFill>
              </a:rPr>
              <a:t>अवार्ड्स- </a:t>
            </a:r>
            <a:endParaRPr lang="en-US" sz="2400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वर्ष 1934 - तत्कालीन वायसराय द्वारा स्वर्ण </a:t>
            </a:r>
            <a:r>
              <a:rPr lang="hi-IN" sz="2400" b="1" dirty="0" smtClean="0">
                <a:solidFill>
                  <a:srgbClr val="002060"/>
                </a:solidFill>
              </a:rPr>
              <a:t>पदक</a:t>
            </a:r>
            <a:r>
              <a:rPr lang="hi-IN" sz="2400" b="1" dirty="0">
                <a:solidFill>
                  <a:srgbClr val="002060"/>
                </a:solidFill>
              </a:rPr>
              <a:t>।</a:t>
            </a:r>
            <a:r>
              <a:rPr lang="hi-IN" sz="2400" b="1" dirty="0" smtClean="0">
                <a:solidFill>
                  <a:srgbClr val="002060"/>
                </a:solidFill>
              </a:rPr>
              <a:t> </a:t>
            </a:r>
            <a:endParaRPr lang="en-US" sz="24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वर्ष 1954 - भारत सरकार द्वारा पद्म </a:t>
            </a:r>
            <a:r>
              <a:rPr lang="hi-IN" sz="2400" b="1" dirty="0" smtClean="0">
                <a:solidFill>
                  <a:srgbClr val="002060"/>
                </a:solidFill>
              </a:rPr>
              <a:t>भूषण।  </a:t>
            </a:r>
            <a:endParaRPr lang="en-US" sz="24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वर्ष 1955 - ललित कला अकादमी फेलोशिप (ललित कला अकादमी द्वारा प्रदत्त फाइन आर्ट्स में सर्वोच्च सम्मान</a:t>
            </a:r>
            <a:r>
              <a:rPr lang="hi-IN" sz="2400" b="1" dirty="0" smtClean="0">
                <a:solidFill>
                  <a:srgbClr val="002060"/>
                </a:solidFill>
              </a:rPr>
              <a:t>)।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4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4882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FF0000"/>
                </a:solidFill>
              </a:rPr>
              <a:t>वह संगठन, जिसके द्वारा अल्ट्रा वायलेट कीटाणुशोधन टॉवर विकसित किया गया है -</a:t>
            </a:r>
          </a:p>
          <a:p>
            <a:pPr>
              <a:lnSpc>
                <a:spcPct val="150000"/>
              </a:lnSpc>
            </a:pPr>
            <a:endParaRPr lang="hi-IN" sz="3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3000" b="1" dirty="0" smtClean="0">
                <a:solidFill>
                  <a:srgbClr val="002060"/>
                </a:solidFill>
              </a:rPr>
              <a:t>1</a:t>
            </a:r>
            <a:r>
              <a:rPr lang="hi-IN" sz="3000" b="1" dirty="0">
                <a:solidFill>
                  <a:srgbClr val="002060"/>
                </a:solidFill>
              </a:rPr>
              <a:t>) अखिल भारतीय आयुर्विज्ञान संस्थान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2) रक्षा अनुसंधान और विकास संगठन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3) रमन अनुसंधान केंद्र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4) टाटा इंस्टीट्यूट ऑफ फंडामेंटल रिसर्च</a:t>
            </a:r>
            <a:endParaRPr lang="hi-IN" sz="30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251" y="2385518"/>
            <a:ext cx="3144981" cy="296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5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रक्षा अनुसंधान और विकास संगठन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261061" y="1200631"/>
            <a:ext cx="917814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4 मई 2020 को रक्षा अनुसंधान और विकास संगठन ने </a:t>
            </a:r>
            <a:r>
              <a:rPr lang="hi-IN" sz="2400" b="1" dirty="0">
                <a:solidFill>
                  <a:srgbClr val="FF0000"/>
                </a:solidFill>
              </a:rPr>
              <a:t>रासायनिक मुक्त और तेजी से कीटाणुशोधन के लिए </a:t>
            </a:r>
            <a:r>
              <a:rPr lang="hi-IN" sz="2400" b="1" dirty="0">
                <a:solidFill>
                  <a:srgbClr val="002060"/>
                </a:solidFill>
              </a:rPr>
              <a:t>अल्ट्रा वायलेट कीटाणुशोधन टॉवर विकसित किया है</a:t>
            </a:r>
            <a:r>
              <a:rPr lang="hi-IN" sz="24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 smtClean="0">
                <a:solidFill>
                  <a:srgbClr val="002060"/>
                </a:solidFill>
              </a:rPr>
              <a:t>यूवी </a:t>
            </a:r>
            <a:r>
              <a:rPr lang="hi-IN" sz="2400" b="1" dirty="0">
                <a:solidFill>
                  <a:srgbClr val="002060"/>
                </a:solidFill>
              </a:rPr>
              <a:t>ब्लास्टर नामक उपकरण एक अल्ट्रा वॉयलेट आधारित सैनिटाइजर है</a:t>
            </a:r>
            <a:r>
              <a:rPr lang="hi-IN" sz="24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 smtClean="0">
                <a:solidFill>
                  <a:srgbClr val="002060"/>
                </a:solidFill>
              </a:rPr>
              <a:t>यह </a:t>
            </a:r>
            <a:r>
              <a:rPr lang="hi-IN" sz="2400" b="1" dirty="0">
                <a:solidFill>
                  <a:srgbClr val="002060"/>
                </a:solidFill>
              </a:rPr>
              <a:t>उच्च तकनीकी सतहों जैसे कंप्यूटर, इलेक्ट्रॉनिक उपकरण और अन्य गैजेट्स कीटाणुरहित करने के लिए अत्यधिक सहायक है।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98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6389" y="398349"/>
            <a:ext cx="1039922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b="1" dirty="0"/>
              <a:t>बन्नेरघट्टा जैविक उद्यान के संदर्भ में निम्न कथनों की पुष्टि कीजिये- </a:t>
            </a:r>
            <a:endParaRPr lang="en-US" sz="2400" b="1" dirty="0" smtClean="0"/>
          </a:p>
          <a:p>
            <a:endParaRPr lang="hi-IN" sz="2400" b="1" dirty="0" smtClean="0"/>
          </a:p>
          <a:p>
            <a:r>
              <a:rPr lang="en-US" sz="2800" b="1" dirty="0" smtClean="0"/>
              <a:t>A</a:t>
            </a:r>
            <a:r>
              <a:rPr lang="en-US" sz="2800" b="1" dirty="0"/>
              <a:t>. </a:t>
            </a:r>
            <a:r>
              <a:rPr lang="hi-IN" sz="2800" b="1" dirty="0">
                <a:solidFill>
                  <a:srgbClr val="FF0000"/>
                </a:solidFill>
              </a:rPr>
              <a:t>बन्नेरघट्टा जैविक </a:t>
            </a:r>
            <a:r>
              <a:rPr lang="hi-IN" sz="2800" b="1" dirty="0" smtClean="0">
                <a:solidFill>
                  <a:srgbClr val="FF0000"/>
                </a:solidFill>
              </a:rPr>
              <a:t>उद्यान </a:t>
            </a:r>
            <a:r>
              <a:rPr lang="hi-IN" sz="2800" b="1" dirty="0">
                <a:solidFill>
                  <a:srgbClr val="FF0000"/>
                </a:solidFill>
              </a:rPr>
              <a:t>ने ‘एनिमल एडॉप्टेशन प्रोग्राम’ के तहत नागरिकों को एक वर्ष के लिये उद्यान के वन्य जीवों को घर ले जाने की अनुमति प्रदान की है। </a:t>
            </a:r>
            <a:endParaRPr lang="hi-IN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>
                <a:solidFill>
                  <a:srgbClr val="002060"/>
                </a:solidFill>
              </a:rPr>
              <a:t>B</a:t>
            </a:r>
            <a:r>
              <a:rPr lang="en-US" sz="2800" b="1" dirty="0">
                <a:solidFill>
                  <a:srgbClr val="002060"/>
                </a:solidFill>
              </a:rPr>
              <a:t>. </a:t>
            </a:r>
            <a:r>
              <a:rPr lang="hi-IN" sz="2800" b="1" dirty="0">
                <a:solidFill>
                  <a:srgbClr val="FF0000"/>
                </a:solidFill>
              </a:rPr>
              <a:t>बन्नेरघट्टा जैविक उद्यान से किंग कोबरा, जंगली बिल्ली, असमिया लंगूर, काला हिरन, सांभर इत्यादि को एक वर्ष के लिये गोद लिया जा सकता है।</a:t>
            </a:r>
          </a:p>
          <a:p>
            <a:endParaRPr lang="hi-IN" sz="2800" b="1" dirty="0" smtClean="0">
              <a:solidFill>
                <a:srgbClr val="002060"/>
              </a:solidFill>
            </a:endParaRPr>
          </a:p>
          <a:p>
            <a:r>
              <a:rPr lang="hi-IN" sz="2400" b="1" dirty="0" smtClean="0">
                <a:solidFill>
                  <a:srgbClr val="002060"/>
                </a:solidFill>
              </a:rPr>
              <a:t>1</a:t>
            </a:r>
            <a:r>
              <a:rPr lang="hi-IN" sz="2400" b="1" dirty="0">
                <a:solidFill>
                  <a:srgbClr val="002060"/>
                </a:solidFill>
              </a:rPr>
              <a:t>) </a:t>
            </a:r>
            <a:r>
              <a:rPr lang="en-US" sz="2400" b="1" dirty="0">
                <a:solidFill>
                  <a:srgbClr val="002060"/>
                </a:solidFill>
              </a:rPr>
              <a:t>A </a:t>
            </a:r>
            <a:r>
              <a:rPr lang="hi-IN" sz="2400" b="1" dirty="0">
                <a:solidFill>
                  <a:srgbClr val="002060"/>
                </a:solidFill>
              </a:rPr>
              <a:t>सही है</a:t>
            </a:r>
          </a:p>
          <a:p>
            <a:r>
              <a:rPr lang="hi-IN" sz="2400" b="1" dirty="0">
                <a:solidFill>
                  <a:srgbClr val="002060"/>
                </a:solidFill>
              </a:rPr>
              <a:t>2) </a:t>
            </a:r>
            <a:r>
              <a:rPr lang="en-US" sz="2400" b="1" dirty="0">
                <a:solidFill>
                  <a:srgbClr val="002060"/>
                </a:solidFill>
              </a:rPr>
              <a:t>B </a:t>
            </a:r>
            <a:r>
              <a:rPr lang="hi-IN" sz="2400" b="1" dirty="0">
                <a:solidFill>
                  <a:srgbClr val="002060"/>
                </a:solidFill>
              </a:rPr>
              <a:t>सही है</a:t>
            </a:r>
          </a:p>
          <a:p>
            <a:r>
              <a:rPr lang="hi-IN" sz="2400" b="1" dirty="0">
                <a:solidFill>
                  <a:srgbClr val="002060"/>
                </a:solidFill>
              </a:rPr>
              <a:t>3) </a:t>
            </a:r>
            <a:r>
              <a:rPr lang="en-US" sz="2400" b="1" dirty="0">
                <a:solidFill>
                  <a:srgbClr val="002060"/>
                </a:solidFill>
              </a:rPr>
              <a:t>A </a:t>
            </a:r>
            <a:r>
              <a:rPr lang="hi-IN" sz="2400" b="1" dirty="0">
                <a:solidFill>
                  <a:srgbClr val="002060"/>
                </a:solidFill>
              </a:rPr>
              <a:t>और </a:t>
            </a:r>
            <a:r>
              <a:rPr lang="en-US" sz="2400" b="1" dirty="0">
                <a:solidFill>
                  <a:srgbClr val="002060"/>
                </a:solidFill>
              </a:rPr>
              <a:t>B </a:t>
            </a:r>
            <a:r>
              <a:rPr lang="hi-IN" sz="2400" b="1" dirty="0">
                <a:solidFill>
                  <a:srgbClr val="002060"/>
                </a:solidFill>
              </a:rPr>
              <a:t>सही है</a:t>
            </a:r>
          </a:p>
          <a:p>
            <a:r>
              <a:rPr lang="hi-IN" sz="2400" b="1" dirty="0">
                <a:solidFill>
                  <a:srgbClr val="002060"/>
                </a:solidFill>
              </a:rPr>
              <a:t>4) इनमें से कोई नहीं</a:t>
            </a:r>
            <a:endParaRPr lang="hi-IN" sz="24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439" y="3460502"/>
            <a:ext cx="3424121" cy="194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1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111432" y="401733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pt-BR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और B सही है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354381" y="925575"/>
            <a:ext cx="9178143" cy="4723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40" b="1" dirty="0">
                <a:solidFill>
                  <a:srgbClr val="002060"/>
                </a:solidFill>
              </a:rPr>
              <a:t>बन्नेरघट्टा जैविक उद्यान ने </a:t>
            </a:r>
            <a:r>
              <a:rPr lang="hi-IN" sz="2240" b="1" dirty="0">
                <a:solidFill>
                  <a:srgbClr val="FF0000"/>
                </a:solidFill>
              </a:rPr>
              <a:t>‘एनिमल एडॉप्टेशन प्रोग्राम’ </a:t>
            </a:r>
            <a:r>
              <a:rPr lang="hi-IN" sz="2240" b="1" dirty="0">
                <a:solidFill>
                  <a:srgbClr val="002060"/>
                </a:solidFill>
              </a:rPr>
              <a:t>के तहत नागरिकों को एक वर्ष के लिये उद्यान के वन्य जीवों को घर ले जाने की अनुमति प्रदान की है</a:t>
            </a:r>
            <a:r>
              <a:rPr lang="hi-IN" sz="224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40" b="1" dirty="0" smtClean="0">
                <a:solidFill>
                  <a:srgbClr val="002060"/>
                </a:solidFill>
              </a:rPr>
              <a:t>इस </a:t>
            </a:r>
            <a:r>
              <a:rPr lang="hi-IN" sz="2240" b="1" dirty="0">
                <a:solidFill>
                  <a:srgbClr val="002060"/>
                </a:solidFill>
              </a:rPr>
              <a:t>उद्यान के वन्य जीवों को घर ले जाने हेतु नागरिकों को कुछ धनराशि अदा करनी होगी</a:t>
            </a:r>
            <a:r>
              <a:rPr lang="hi-IN" sz="224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40" b="1" dirty="0" smtClean="0">
                <a:solidFill>
                  <a:srgbClr val="002060"/>
                </a:solidFill>
              </a:rPr>
              <a:t>भारतीय </a:t>
            </a:r>
            <a:r>
              <a:rPr lang="hi-IN" sz="2240" b="1" dirty="0">
                <a:solidFill>
                  <a:srgbClr val="002060"/>
                </a:solidFill>
              </a:rPr>
              <a:t>कोबरा तथा एशियाई हाथी को घर ले जाने हेतु प्रति </a:t>
            </a:r>
            <a:r>
              <a:rPr lang="hi-IN" sz="2240" b="1" dirty="0">
                <a:solidFill>
                  <a:srgbClr val="FF0000"/>
                </a:solidFill>
              </a:rPr>
              <a:t>वर्ष क्रमशः 2 हज़ार तथा 1.75 लाख रुपए </a:t>
            </a:r>
            <a:r>
              <a:rPr lang="hi-IN" sz="2240" b="1" dirty="0">
                <a:solidFill>
                  <a:srgbClr val="002060"/>
                </a:solidFill>
              </a:rPr>
              <a:t>देना होगा</a:t>
            </a:r>
            <a:r>
              <a:rPr lang="hi-IN" sz="224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40" b="1" dirty="0" smtClean="0">
                <a:solidFill>
                  <a:srgbClr val="002060"/>
                </a:solidFill>
              </a:rPr>
              <a:t>बन्नेरघट्टा </a:t>
            </a:r>
            <a:r>
              <a:rPr lang="hi-IN" sz="2240" b="1" dirty="0">
                <a:solidFill>
                  <a:srgbClr val="002060"/>
                </a:solidFill>
              </a:rPr>
              <a:t>जैविक उद्यान से </a:t>
            </a:r>
            <a:r>
              <a:rPr lang="hi-IN" sz="2240" b="1" dirty="0">
                <a:solidFill>
                  <a:srgbClr val="FF0000"/>
                </a:solidFill>
              </a:rPr>
              <a:t>किंग कोबरा, जंगली बिल्ली, असमिया लंगूर, काला हिरन, सांभर</a:t>
            </a:r>
            <a:r>
              <a:rPr lang="hi-IN" sz="2240" b="1" dirty="0">
                <a:solidFill>
                  <a:srgbClr val="002060"/>
                </a:solidFill>
              </a:rPr>
              <a:t> इत्यादि को एक वर्ष के लिये गोद लिया जा सकता है</a:t>
            </a:r>
            <a:r>
              <a:rPr lang="hi-IN" sz="2240" b="1" dirty="0" smtClean="0">
                <a:solidFill>
                  <a:srgbClr val="002060"/>
                </a:solidFill>
              </a:rPr>
              <a:t>।</a:t>
            </a:r>
            <a:endParaRPr lang="en-US" sz="224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77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01486" y="574204"/>
            <a:ext cx="9178143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>
                <a:solidFill>
                  <a:srgbClr val="002060"/>
                </a:solidFill>
              </a:rPr>
              <a:t>उद्यान के अनुसार, वर्तमान में </a:t>
            </a:r>
            <a:r>
              <a:rPr lang="hi-IN" sz="2200" b="1" dirty="0">
                <a:solidFill>
                  <a:srgbClr val="FF0000"/>
                </a:solidFill>
              </a:rPr>
              <a:t>21 हाथी इंटरनेट </a:t>
            </a:r>
            <a:r>
              <a:rPr lang="hi-IN" sz="2200" b="1" dirty="0">
                <a:solidFill>
                  <a:srgbClr val="002060"/>
                </a:solidFill>
              </a:rPr>
              <a:t>के माध्यम से गोद लेने हेतु उपलब्ध हैं</a:t>
            </a:r>
            <a:r>
              <a:rPr lang="hi-IN" sz="22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 smtClean="0">
                <a:solidFill>
                  <a:srgbClr val="002060"/>
                </a:solidFill>
              </a:rPr>
              <a:t>कर्नाटक </a:t>
            </a:r>
            <a:r>
              <a:rPr lang="hi-IN" sz="2200" b="1" dirty="0">
                <a:solidFill>
                  <a:srgbClr val="002060"/>
                </a:solidFill>
              </a:rPr>
              <a:t>के बंगलूरू में स्थित </a:t>
            </a:r>
            <a:r>
              <a:rPr lang="hi-IN" sz="2200" b="1" dirty="0">
                <a:solidFill>
                  <a:srgbClr val="FF0000"/>
                </a:solidFill>
              </a:rPr>
              <a:t>बन्नेरघट्टा उद्यान की स्थापना वर्ष 1972 </a:t>
            </a:r>
            <a:r>
              <a:rPr lang="hi-IN" sz="2200" b="1" dirty="0">
                <a:solidFill>
                  <a:srgbClr val="002060"/>
                </a:solidFill>
              </a:rPr>
              <a:t>में की गई थी जिसे वर्ष </a:t>
            </a:r>
            <a:r>
              <a:rPr lang="hi-IN" sz="2200" b="1" dirty="0">
                <a:solidFill>
                  <a:srgbClr val="FF0000"/>
                </a:solidFill>
              </a:rPr>
              <a:t>1974 में राष्ट्रीय उद्यान </a:t>
            </a:r>
            <a:r>
              <a:rPr lang="hi-IN" sz="2200" b="1" dirty="0">
                <a:solidFill>
                  <a:srgbClr val="002060"/>
                </a:solidFill>
              </a:rPr>
              <a:t>घोषित किया गया था</a:t>
            </a:r>
            <a:r>
              <a:rPr lang="hi-IN" sz="22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 smtClean="0">
                <a:solidFill>
                  <a:srgbClr val="002060"/>
                </a:solidFill>
              </a:rPr>
              <a:t>वर्ष </a:t>
            </a:r>
            <a:r>
              <a:rPr lang="hi-IN" sz="2200" b="1" dirty="0">
                <a:solidFill>
                  <a:srgbClr val="002060"/>
                </a:solidFill>
              </a:rPr>
              <a:t>2002 में उद्यान के एक हिस्से को जैविक रिज़र्व बना दिया गया जिसे </a:t>
            </a:r>
            <a:r>
              <a:rPr lang="hi-IN" sz="2200" b="1" dirty="0">
                <a:solidFill>
                  <a:srgbClr val="FF0000"/>
                </a:solidFill>
              </a:rPr>
              <a:t>बन्नेरघट्टा जैविक उद्यान </a:t>
            </a:r>
            <a:r>
              <a:rPr lang="hi-IN" sz="2200" b="1" dirty="0">
                <a:solidFill>
                  <a:srgbClr val="002060"/>
                </a:solidFill>
              </a:rPr>
              <a:t>कहा जाता है</a:t>
            </a:r>
            <a:r>
              <a:rPr lang="hi-IN" sz="22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 smtClean="0">
                <a:solidFill>
                  <a:srgbClr val="002060"/>
                </a:solidFill>
              </a:rPr>
              <a:t>वर्ष </a:t>
            </a:r>
            <a:r>
              <a:rPr lang="hi-IN" sz="2200" b="1" dirty="0">
                <a:solidFill>
                  <a:srgbClr val="002060"/>
                </a:solidFill>
              </a:rPr>
              <a:t>2006 में देश का </a:t>
            </a:r>
            <a:r>
              <a:rPr lang="hi-IN" sz="2200" b="1" dirty="0">
                <a:solidFill>
                  <a:srgbClr val="FF0000"/>
                </a:solidFill>
              </a:rPr>
              <a:t>पहला तितली पार्क </a:t>
            </a:r>
            <a:r>
              <a:rPr lang="hi-IN" sz="2200" b="1" dirty="0">
                <a:solidFill>
                  <a:srgbClr val="002060"/>
                </a:solidFill>
              </a:rPr>
              <a:t>यहीं स्थापित किया गया था</a:t>
            </a:r>
            <a:r>
              <a:rPr lang="hi-IN" sz="22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 smtClean="0">
                <a:solidFill>
                  <a:srgbClr val="002060"/>
                </a:solidFill>
              </a:rPr>
              <a:t>यह </a:t>
            </a:r>
            <a:r>
              <a:rPr lang="hi-IN" sz="2200" b="1" dirty="0">
                <a:solidFill>
                  <a:srgbClr val="002060"/>
                </a:solidFill>
              </a:rPr>
              <a:t>उद्यान जंगली बिल्लियों, भारतीय तेंदुओं, बाघ, चीतों एवं हाथियों को एक सुरक्षित आवास प्रदान करता है।</a:t>
            </a:r>
            <a:endParaRPr lang="en-US" sz="22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3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4189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b="1" dirty="0">
                <a:solidFill>
                  <a:srgbClr val="FF0000"/>
                </a:solidFill>
              </a:rPr>
              <a:t>‘GW190412’ </a:t>
            </a:r>
            <a:r>
              <a:rPr lang="hi-IN" sz="3000" b="1" dirty="0">
                <a:solidFill>
                  <a:srgbClr val="FF0000"/>
                </a:solidFill>
              </a:rPr>
              <a:t>निम्नलिखित में से किससे संबंधित है -</a:t>
            </a:r>
          </a:p>
          <a:p>
            <a:pPr>
              <a:lnSpc>
                <a:spcPct val="150000"/>
              </a:lnSpc>
            </a:pPr>
            <a:endParaRPr lang="hi-IN" sz="3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3000" b="1" dirty="0" smtClean="0">
                <a:solidFill>
                  <a:srgbClr val="002060"/>
                </a:solidFill>
              </a:rPr>
              <a:t>1</a:t>
            </a:r>
            <a:r>
              <a:rPr lang="hi-IN" sz="3000" b="1" dirty="0">
                <a:solidFill>
                  <a:srgbClr val="002060"/>
                </a:solidFill>
              </a:rPr>
              <a:t>) </a:t>
            </a:r>
            <a:r>
              <a:rPr lang="en-US" sz="3000" b="1" dirty="0">
                <a:solidFill>
                  <a:srgbClr val="002060"/>
                </a:solidFill>
              </a:rPr>
              <a:t>COVID-19 </a:t>
            </a:r>
            <a:r>
              <a:rPr lang="hi-IN" sz="3000" b="1" dirty="0">
                <a:solidFill>
                  <a:srgbClr val="002060"/>
                </a:solidFill>
              </a:rPr>
              <a:t>से निपटने हेतु एक टीके से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2) ब्लैक होल से संबधित घटना से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3) लड़ाकू विमान से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4) नौवहन पोत से</a:t>
            </a:r>
            <a:endParaRPr lang="hi-IN" sz="30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043" y="3315694"/>
            <a:ext cx="3871013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ब्लैक होल से संबधित घटना से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356657" y="1200631"/>
            <a:ext cx="912737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>
                <a:solidFill>
                  <a:srgbClr val="002060"/>
                </a:solidFill>
              </a:rPr>
              <a:t>हाल ही में </a:t>
            </a:r>
            <a:r>
              <a:rPr lang="hi-IN" sz="2000" b="1" dirty="0">
                <a:solidFill>
                  <a:srgbClr val="FF0000"/>
                </a:solidFill>
              </a:rPr>
              <a:t>लेज़र इंटरफेरोमीटर ग्रेविटेशनल-वेव ऑब्जर्वेटरी </a:t>
            </a:r>
            <a:r>
              <a:rPr lang="hi-IN" sz="2000" b="1" dirty="0">
                <a:solidFill>
                  <a:srgbClr val="002060"/>
                </a:solidFill>
              </a:rPr>
              <a:t>(</a:t>
            </a:r>
            <a:r>
              <a:rPr lang="en-US" sz="2000" b="1" dirty="0">
                <a:solidFill>
                  <a:srgbClr val="002060"/>
                </a:solidFill>
              </a:rPr>
              <a:t>LIGO) </a:t>
            </a:r>
            <a:r>
              <a:rPr lang="hi-IN" sz="2000" b="1" dirty="0">
                <a:solidFill>
                  <a:srgbClr val="002060"/>
                </a:solidFill>
              </a:rPr>
              <a:t>में स्थित गुरुत्वाकर्षण तरंग वेधशालाओं के द्वारा दो असमान-द्रव्यमान वाले ब्लैक होल के विलय का पहली बार पता लगाया गया है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यह </a:t>
            </a:r>
            <a:r>
              <a:rPr lang="hi-IN" sz="2000" b="1" dirty="0">
                <a:solidFill>
                  <a:srgbClr val="002060"/>
                </a:solidFill>
              </a:rPr>
              <a:t>पहली ऐसी खोज है जिसमें असमान द्रव्यमान के दो ब्लैक होल शामिल हैं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इस </a:t>
            </a:r>
            <a:r>
              <a:rPr lang="hi-IN" sz="2000" b="1" dirty="0">
                <a:solidFill>
                  <a:srgbClr val="002060"/>
                </a:solidFill>
              </a:rPr>
              <a:t>घटना को </a:t>
            </a:r>
            <a:r>
              <a:rPr lang="hi-IN" sz="2000" b="1" dirty="0" smtClean="0">
                <a:solidFill>
                  <a:srgbClr val="FF0000"/>
                </a:solidFill>
              </a:rPr>
              <a:t>‘</a:t>
            </a:r>
            <a:r>
              <a:rPr lang="en-US" sz="2000" b="1" dirty="0" smtClean="0">
                <a:solidFill>
                  <a:srgbClr val="FF0000"/>
                </a:solidFill>
              </a:rPr>
              <a:t>GW190412</a:t>
            </a:r>
            <a:r>
              <a:rPr lang="hi-IN" sz="2000" b="1" dirty="0" smtClean="0">
                <a:solidFill>
                  <a:srgbClr val="FF0000"/>
                </a:solidFill>
              </a:rPr>
              <a:t>’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hi-IN" sz="2000" b="1" dirty="0">
                <a:solidFill>
                  <a:srgbClr val="002060"/>
                </a:solidFill>
              </a:rPr>
              <a:t>नाम दिया गया </a:t>
            </a:r>
            <a:r>
              <a:rPr lang="hi-IN" sz="2000" b="1" dirty="0" smtClean="0">
                <a:solidFill>
                  <a:srgbClr val="002060"/>
                </a:solidFill>
              </a:rPr>
              <a:t>जिसका पता वर्ष </a:t>
            </a:r>
            <a:r>
              <a:rPr lang="hi-IN" sz="2000" b="1" dirty="0">
                <a:solidFill>
                  <a:srgbClr val="002060"/>
                </a:solidFill>
              </a:rPr>
              <a:t>2019 में लगाया गया था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इन </a:t>
            </a:r>
            <a:r>
              <a:rPr lang="hi-IN" sz="2000" b="1" dirty="0">
                <a:solidFill>
                  <a:srgbClr val="002060"/>
                </a:solidFill>
              </a:rPr>
              <a:t>दोनों ब्लैक होल का द्रव्यमान क्रमशः </a:t>
            </a:r>
            <a:r>
              <a:rPr lang="hi-IN" sz="2000" b="1" dirty="0">
                <a:solidFill>
                  <a:srgbClr val="FF0000"/>
                </a:solidFill>
              </a:rPr>
              <a:t>8 सौर द्रव्यमान (</a:t>
            </a:r>
            <a:r>
              <a:rPr lang="en-US" sz="2000" b="1" dirty="0">
                <a:solidFill>
                  <a:srgbClr val="FF0000"/>
                </a:solidFill>
              </a:rPr>
              <a:t>Solar Mass) </a:t>
            </a:r>
            <a:r>
              <a:rPr lang="hi-IN" sz="2000" b="1" dirty="0">
                <a:solidFill>
                  <a:srgbClr val="FF0000"/>
                </a:solidFill>
              </a:rPr>
              <a:t>और 30 सौर द्रव्यमान</a:t>
            </a:r>
            <a:r>
              <a:rPr lang="hi-IN" sz="2000" b="1" dirty="0">
                <a:solidFill>
                  <a:srgbClr val="002060"/>
                </a:solidFill>
              </a:rPr>
              <a:t> था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सौर </a:t>
            </a:r>
            <a:r>
              <a:rPr lang="hi-IN" sz="2000" b="1" dirty="0">
                <a:solidFill>
                  <a:srgbClr val="002060"/>
                </a:solidFill>
              </a:rPr>
              <a:t>द्रव्यमान का तात्पर्य सूर्य के द्रव्यमान से है जो कि </a:t>
            </a:r>
            <a:r>
              <a:rPr lang="hi-IN" sz="2000" b="1" dirty="0">
                <a:solidFill>
                  <a:srgbClr val="FF0000"/>
                </a:solidFill>
              </a:rPr>
              <a:t>2×</a:t>
            </a:r>
            <a:r>
              <a:rPr lang="en-US" sz="2000" b="1" dirty="0">
                <a:solidFill>
                  <a:srgbClr val="FF0000"/>
                </a:solidFill>
              </a:rPr>
              <a:t>10</a:t>
            </a:r>
            <a:r>
              <a:rPr lang="en-US" sz="2000" b="1" baseline="30000" dirty="0">
                <a:solidFill>
                  <a:srgbClr val="FF0000"/>
                </a:solidFill>
              </a:rPr>
              <a:t>30</a:t>
            </a:r>
            <a:r>
              <a:rPr lang="hi-IN" sz="2000" b="1" dirty="0">
                <a:solidFill>
                  <a:srgbClr val="FF0000"/>
                </a:solidFill>
              </a:rPr>
              <a:t> किलोग्रा० </a:t>
            </a:r>
            <a:r>
              <a:rPr lang="hi-IN" sz="2000" b="1" dirty="0">
                <a:solidFill>
                  <a:srgbClr val="002060"/>
                </a:solidFill>
              </a:rPr>
              <a:t>होता है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  <a:endParaRPr lang="hi-IN" sz="20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20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01486" y="214041"/>
            <a:ext cx="923633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>
                <a:solidFill>
                  <a:srgbClr val="002060"/>
                </a:solidFill>
              </a:rPr>
              <a:t>दोनों ब्लैक होल के विलय की खोज लगभग 2.5 बिलियन प्रकाश वर्ष की दूरी पर की गई।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FF0000"/>
                </a:solidFill>
              </a:rPr>
              <a:t>LIGO </a:t>
            </a:r>
            <a:r>
              <a:rPr lang="hi-IN" sz="2000" b="1" dirty="0">
                <a:solidFill>
                  <a:srgbClr val="FF0000"/>
                </a:solidFill>
              </a:rPr>
              <a:t>दुनिया की सबसे बड़ी गुरुत्त्वाकर्षण तरंग वेधशाला </a:t>
            </a:r>
            <a:r>
              <a:rPr lang="hi-IN" sz="2000" b="1" dirty="0">
                <a:solidFill>
                  <a:srgbClr val="002060"/>
                </a:solidFill>
              </a:rPr>
              <a:t>है।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>
                <a:solidFill>
                  <a:srgbClr val="002060"/>
                </a:solidFill>
              </a:rPr>
              <a:t>संयुक्त राज्य अमेरिका में स्थापित </a:t>
            </a:r>
            <a:r>
              <a:rPr lang="en-US" sz="2000" b="1" dirty="0">
                <a:solidFill>
                  <a:srgbClr val="002060"/>
                </a:solidFill>
              </a:rPr>
              <a:t>LIGO </a:t>
            </a:r>
            <a:r>
              <a:rPr lang="hi-IN" sz="2000" b="1" dirty="0">
                <a:solidFill>
                  <a:srgbClr val="002060"/>
                </a:solidFill>
              </a:rPr>
              <a:t>के दो व्यापक अलग-अलग </a:t>
            </a:r>
            <a:r>
              <a:rPr lang="hi-IN" sz="2000" b="1" dirty="0">
                <a:solidFill>
                  <a:srgbClr val="FF0000"/>
                </a:solidFill>
              </a:rPr>
              <a:t>इंटरफेरोमीटर</a:t>
            </a:r>
            <a:r>
              <a:rPr lang="hi-IN" sz="2000" b="1" dirty="0">
                <a:solidFill>
                  <a:srgbClr val="002060"/>
                </a:solidFill>
              </a:rPr>
              <a:t> हैं - एक हैनफोर्ड, वॉशिंगटन में और दूसरा लिविंगस्टन, लुइसियाना में - जो गुरुत्त्वाकर्षण तरंगों का पता लगाने के लिये संयुक्त रूप से संचालित होते हैं।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>
                <a:solidFill>
                  <a:srgbClr val="002060"/>
                </a:solidFill>
              </a:rPr>
              <a:t>ब्लैक होल शब्द का इस्तेमाल सबसे पहले अमेरिकी भौतिकविद् </a:t>
            </a:r>
            <a:r>
              <a:rPr lang="hi-IN" sz="2000" b="1" dirty="0">
                <a:solidFill>
                  <a:srgbClr val="FF0000"/>
                </a:solidFill>
              </a:rPr>
              <a:t>जॉन व्हीलर ने 1960 </a:t>
            </a:r>
            <a:r>
              <a:rPr lang="hi-IN" sz="2000" b="1" dirty="0">
                <a:solidFill>
                  <a:srgbClr val="002060"/>
                </a:solidFill>
              </a:rPr>
              <a:t>के दशक के मध्य में किया था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ब्लैक </a:t>
            </a:r>
            <a:r>
              <a:rPr lang="hi-IN" sz="2000" b="1" dirty="0">
                <a:solidFill>
                  <a:srgbClr val="002060"/>
                </a:solidFill>
              </a:rPr>
              <a:t>होल्स अंतरिक्ष में उपस्थित </a:t>
            </a:r>
            <a:r>
              <a:rPr lang="hi-IN" sz="2000" b="1" dirty="0" smtClean="0">
                <a:solidFill>
                  <a:srgbClr val="002060"/>
                </a:solidFill>
              </a:rPr>
              <a:t>ऐसे छिद्र हैं </a:t>
            </a:r>
            <a:r>
              <a:rPr lang="hi-IN" sz="2000" b="1" dirty="0">
                <a:solidFill>
                  <a:srgbClr val="002060"/>
                </a:solidFill>
              </a:rPr>
              <a:t>जहाँ </a:t>
            </a:r>
            <a:r>
              <a:rPr lang="hi-IN" sz="2000" b="1" dirty="0">
                <a:solidFill>
                  <a:srgbClr val="FF0000"/>
                </a:solidFill>
              </a:rPr>
              <a:t>गुरुत्त्व बल </a:t>
            </a:r>
            <a:r>
              <a:rPr lang="hi-IN" sz="2000" b="1" dirty="0">
                <a:solidFill>
                  <a:srgbClr val="002060"/>
                </a:solidFill>
              </a:rPr>
              <a:t>इतना अधिक होता है कि यहाँ से प्रकाश का पारगमन नहीं होता। </a:t>
            </a: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चूँकि </a:t>
            </a:r>
            <a:r>
              <a:rPr lang="hi-IN" sz="2000" b="1" dirty="0">
                <a:solidFill>
                  <a:srgbClr val="002060"/>
                </a:solidFill>
              </a:rPr>
              <a:t>इनसे प्रकाश बाहर नहीं निकल सकता, अतः हमें ब्लैक होल दिखाई नहीं देते, वे अदृश्य होते हैं।</a:t>
            </a:r>
            <a:endParaRPr lang="en-US" sz="20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66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520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FF0000"/>
                </a:solidFill>
              </a:rPr>
              <a:t>‘मुख्यमंत्री शहरी रोजगार गारंटी योजना’ किस राज्य की पहल है, जिसके तहत शहरी निवासियों को कम से कम 120 दिनों के लिए रोजगार प्रदान किया जायेगा -</a:t>
            </a:r>
          </a:p>
          <a:p>
            <a:pPr>
              <a:lnSpc>
                <a:spcPct val="150000"/>
              </a:lnSpc>
            </a:pPr>
            <a:endParaRPr lang="hi-IN" sz="28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2800" b="1" dirty="0" smtClean="0">
                <a:solidFill>
                  <a:srgbClr val="002060"/>
                </a:solidFill>
              </a:rPr>
              <a:t>1</a:t>
            </a:r>
            <a:r>
              <a:rPr lang="hi-IN" sz="2800" b="1" dirty="0">
                <a:solidFill>
                  <a:srgbClr val="002060"/>
                </a:solidFill>
              </a:rPr>
              <a:t>) दिल्ली</a:t>
            </a:r>
          </a:p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002060"/>
                </a:solidFill>
              </a:rPr>
              <a:t>2) हरियाणा</a:t>
            </a:r>
          </a:p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002060"/>
                </a:solidFill>
              </a:rPr>
              <a:t>3) हिमाचल प्रदेश</a:t>
            </a:r>
          </a:p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002060"/>
                </a:solidFill>
              </a:rPr>
              <a:t>4) झारखंड</a:t>
            </a:r>
            <a:endParaRPr lang="hi-IN" sz="28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3275" y="2767054"/>
            <a:ext cx="4238045" cy="244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5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हिमाचल प्रदेश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327564" y="1109619"/>
            <a:ext cx="9252066" cy="44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1920" b="1" dirty="0">
                <a:solidFill>
                  <a:srgbClr val="002060"/>
                </a:solidFill>
              </a:rPr>
              <a:t>हाल ही में हिमाचल प्रदेश सरकार के मंत्रिमंडल की बैठक में निर्णय लिया गया कि कोरोनावायरस (</a:t>
            </a:r>
            <a:r>
              <a:rPr lang="en-US" sz="1920" b="1" dirty="0">
                <a:solidFill>
                  <a:srgbClr val="002060"/>
                </a:solidFill>
              </a:rPr>
              <a:t>COVID-19) </a:t>
            </a:r>
            <a:r>
              <a:rPr lang="hi-IN" sz="1920" b="1" dirty="0">
                <a:solidFill>
                  <a:srgbClr val="002060"/>
                </a:solidFill>
              </a:rPr>
              <a:t>महामारी के मद्देनज़र राज्य में अर्थव्यवस्था को पुनः सृदृढ़ करने के उद्देश्य से शहरी जनता को मुख्यमंत्री शहरी रोज़गार गारंटी योजना के तहत 120 दिन का रोज़गार प्रदान किया जाएगा</a:t>
            </a:r>
            <a:r>
              <a:rPr lang="hi-IN" sz="192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1920" b="1" dirty="0" smtClean="0">
                <a:solidFill>
                  <a:srgbClr val="002060"/>
                </a:solidFill>
              </a:rPr>
              <a:t>यदि </a:t>
            </a:r>
            <a:r>
              <a:rPr lang="hi-IN" sz="1920" b="1" dirty="0">
                <a:solidFill>
                  <a:srgbClr val="002060"/>
                </a:solidFill>
              </a:rPr>
              <a:t>आवश्यक हो तो इस संबंध में लोगों के </a:t>
            </a:r>
            <a:r>
              <a:rPr lang="hi-IN" sz="1920" b="1" dirty="0">
                <a:solidFill>
                  <a:srgbClr val="FF0000"/>
                </a:solidFill>
              </a:rPr>
              <a:t>कौशल उन्नयन हेतु </a:t>
            </a:r>
            <a:r>
              <a:rPr lang="hi-IN" sz="1920" b="1" dirty="0">
                <a:solidFill>
                  <a:srgbClr val="002060"/>
                </a:solidFill>
              </a:rPr>
              <a:t>अनिवार्य प्रशिक्षण भी प्रदान किया जाएगा</a:t>
            </a:r>
            <a:r>
              <a:rPr lang="hi-IN" sz="192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1920" b="1" dirty="0" smtClean="0">
                <a:solidFill>
                  <a:srgbClr val="002060"/>
                </a:solidFill>
              </a:rPr>
              <a:t>राज्य </a:t>
            </a:r>
            <a:r>
              <a:rPr lang="hi-IN" sz="1920" b="1" dirty="0">
                <a:solidFill>
                  <a:srgbClr val="002060"/>
                </a:solidFill>
              </a:rPr>
              <a:t>सरकार ने हिमाचल प्रदेश भवन और अन्य सन्निर्माण श्रमिक कल्याण बोर्ड के तहत पंजीकृत लगभग </a:t>
            </a:r>
            <a:r>
              <a:rPr lang="hi-IN" sz="1920" b="1" dirty="0">
                <a:solidFill>
                  <a:srgbClr val="FF0000"/>
                </a:solidFill>
              </a:rPr>
              <a:t>एक लाख श्रमिकों को 2000 रुपए </a:t>
            </a:r>
            <a:r>
              <a:rPr lang="hi-IN" sz="1920" b="1" dirty="0">
                <a:solidFill>
                  <a:srgbClr val="002060"/>
                </a:solidFill>
              </a:rPr>
              <a:t>प्रदान किये हैं, जिस पर अब तक 20 करोड़ रुपए खर्च किये जा चुके हैं</a:t>
            </a:r>
            <a:r>
              <a:rPr lang="hi-IN" sz="192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1920" b="1" dirty="0" smtClean="0">
                <a:solidFill>
                  <a:srgbClr val="002060"/>
                </a:solidFill>
              </a:rPr>
              <a:t>राज्य </a:t>
            </a:r>
            <a:r>
              <a:rPr lang="hi-IN" sz="1920" b="1" dirty="0">
                <a:solidFill>
                  <a:srgbClr val="002060"/>
                </a:solidFill>
              </a:rPr>
              <a:t>के मंत्रिमंडल ने इन श्रमिकों को और </a:t>
            </a:r>
            <a:r>
              <a:rPr lang="hi-IN" sz="1920" b="1" dirty="0">
                <a:solidFill>
                  <a:srgbClr val="FF0000"/>
                </a:solidFill>
              </a:rPr>
              <a:t>2000 रुपए </a:t>
            </a:r>
            <a:r>
              <a:rPr lang="hi-IN" sz="1920" b="1" dirty="0">
                <a:solidFill>
                  <a:srgbClr val="002060"/>
                </a:solidFill>
              </a:rPr>
              <a:t>प्रदान करने का निर्णय लिया है।</a:t>
            </a:r>
            <a:endParaRPr lang="en-US" sz="192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4882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FF0000"/>
                </a:solidFill>
              </a:rPr>
              <a:t>फेसबुक के निवेश के बाद किस अमेरिकी कंपनी ने 5,655 करोड़ रुपए में जियो में 1.15 प्रतिशत की हिस्‍सेदारी खरीदी -</a:t>
            </a:r>
          </a:p>
          <a:p>
            <a:pPr>
              <a:lnSpc>
                <a:spcPct val="150000"/>
              </a:lnSpc>
            </a:pPr>
            <a:endParaRPr lang="hi-IN" sz="3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3000" b="1" dirty="0" smtClean="0">
                <a:solidFill>
                  <a:srgbClr val="002060"/>
                </a:solidFill>
              </a:rPr>
              <a:t>1</a:t>
            </a:r>
            <a:r>
              <a:rPr lang="hi-IN" sz="3000" b="1" dirty="0">
                <a:solidFill>
                  <a:srgbClr val="002060"/>
                </a:solidFill>
              </a:rPr>
              <a:t>) आईबीएम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2) माइक्रोसॉफ्ट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3) गूगल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4) सिल्‍वर लेक</a:t>
            </a:r>
            <a:endParaRPr lang="hi-IN" sz="30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540" y="2623930"/>
            <a:ext cx="4349363" cy="259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सिल्‍वर लेक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01486" y="1066105"/>
            <a:ext cx="917814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>
                <a:solidFill>
                  <a:srgbClr val="002060"/>
                </a:solidFill>
              </a:rPr>
              <a:t>रिलायंस इंडस्ट्रीज लिमिटेड और जियो प्लेटफॉर्म्स लिमिटेड ने 4 मई को इस डील का ऐलान किया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hi-IN" sz="2000" b="1" dirty="0" smtClean="0">
                <a:solidFill>
                  <a:srgbClr val="00B050"/>
                </a:solidFill>
              </a:rPr>
              <a:t>क्‍या </a:t>
            </a:r>
            <a:r>
              <a:rPr lang="hi-IN" sz="2000" b="1" dirty="0">
                <a:solidFill>
                  <a:srgbClr val="00B050"/>
                </a:solidFill>
              </a:rPr>
              <a:t>है सिल्‍वर लेक कंपनी </a:t>
            </a:r>
            <a:r>
              <a:rPr lang="hi-IN" sz="2000" b="1" dirty="0" smtClean="0">
                <a:solidFill>
                  <a:srgbClr val="00B050"/>
                </a:solidFill>
              </a:rPr>
              <a:t>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सिल्वर </a:t>
            </a:r>
            <a:r>
              <a:rPr lang="hi-IN" sz="2000" b="1" dirty="0">
                <a:solidFill>
                  <a:srgbClr val="002060"/>
                </a:solidFill>
              </a:rPr>
              <a:t>लेक अमेरिका की एक </a:t>
            </a:r>
            <a:r>
              <a:rPr lang="hi-IN" sz="2000" b="1" dirty="0">
                <a:solidFill>
                  <a:srgbClr val="FF0000"/>
                </a:solidFill>
              </a:rPr>
              <a:t>निजी इक्विटी फर्म </a:t>
            </a:r>
            <a:r>
              <a:rPr lang="hi-IN" sz="2000" b="1" dirty="0">
                <a:solidFill>
                  <a:srgbClr val="002060"/>
                </a:solidFill>
              </a:rPr>
              <a:t>है, जो दुनियाभर की टेक कंपनियों में निवेश करती है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इस </a:t>
            </a:r>
            <a:r>
              <a:rPr lang="hi-IN" sz="2000" b="1" dirty="0">
                <a:solidFill>
                  <a:srgbClr val="002060"/>
                </a:solidFill>
              </a:rPr>
              <a:t>कंपनी ने </a:t>
            </a:r>
            <a:r>
              <a:rPr lang="hi-IN" sz="2000" b="1" dirty="0">
                <a:solidFill>
                  <a:srgbClr val="FF0000"/>
                </a:solidFill>
              </a:rPr>
              <a:t>एयरबीएनबी, अलीबाबा, आंट फाइनेंशियल, अल्फाबेट की वैरिली एंड वायमो यूनिट्स, डेल टेक्नोलॉजी और ट्वीटर </a:t>
            </a:r>
            <a:r>
              <a:rPr lang="hi-IN" sz="2000" b="1" dirty="0">
                <a:solidFill>
                  <a:srgbClr val="002060"/>
                </a:solidFill>
              </a:rPr>
              <a:t>समेत कई वैश्विक टेक्नोलॉजी कंपनियों में निवेश कर रखा है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सिल्वर </a:t>
            </a:r>
            <a:r>
              <a:rPr lang="hi-IN" sz="2000" b="1" dirty="0">
                <a:solidFill>
                  <a:srgbClr val="002060"/>
                </a:solidFill>
              </a:rPr>
              <a:t>लेक के पास करीब 40 बिलियन डॉलर के कंबाइड एसेट अंडर मैनेजमेंट हैं। पिछले महीने ही फेसबुक ने किया था </a:t>
            </a:r>
            <a:r>
              <a:rPr lang="hi-IN" sz="2000" b="1" dirty="0">
                <a:solidFill>
                  <a:srgbClr val="00B050"/>
                </a:solidFill>
              </a:rPr>
              <a:t>43,574 करोड़ रुपए </a:t>
            </a:r>
            <a:r>
              <a:rPr lang="hi-IN" sz="2000" b="1" dirty="0">
                <a:solidFill>
                  <a:srgbClr val="002060"/>
                </a:solidFill>
              </a:rPr>
              <a:t>का निवेश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6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343297" y="318365"/>
            <a:ext cx="9178142" cy="5384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>
                <a:solidFill>
                  <a:srgbClr val="002060"/>
                </a:solidFill>
              </a:rPr>
              <a:t>पिछले महीने (अप्रैल 2020 में) </a:t>
            </a:r>
            <a:r>
              <a:rPr lang="hi-IN" sz="2100" b="1" dirty="0">
                <a:solidFill>
                  <a:srgbClr val="00B050"/>
                </a:solidFill>
              </a:rPr>
              <a:t>फेसबुक ने जियो प्लेटफॉर्म में 43,574 करोड़ </a:t>
            </a:r>
            <a:r>
              <a:rPr lang="hi-IN" sz="2100" b="1" dirty="0">
                <a:solidFill>
                  <a:srgbClr val="002060"/>
                </a:solidFill>
              </a:rPr>
              <a:t>रुपए का निवेश किया था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इस </a:t>
            </a:r>
            <a:r>
              <a:rPr lang="hi-IN" sz="2100" b="1" dirty="0">
                <a:solidFill>
                  <a:srgbClr val="002060"/>
                </a:solidFill>
              </a:rPr>
              <a:t>निवेश के बाद जियो प्लेटफॉर्म में फेसबुक की 9.99 फीसदी हिस्सेदारी हो गई है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यह </a:t>
            </a:r>
            <a:r>
              <a:rPr lang="hi-IN" sz="2100" b="1" dirty="0">
                <a:solidFill>
                  <a:srgbClr val="002060"/>
                </a:solidFill>
              </a:rPr>
              <a:t>भारत में अब तक का सबसे बड़ा विदेशी निवेश था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रिलायंस </a:t>
            </a:r>
            <a:r>
              <a:rPr lang="hi-IN" sz="2100" b="1" dirty="0">
                <a:solidFill>
                  <a:srgbClr val="002060"/>
                </a:solidFill>
              </a:rPr>
              <a:t>इंडस्‍ट्रीज लिमिटेड, जियो की और हिस्‍सेदारी बेचना चाहता है। दरअसल, रिलायंस इंडस्ट्रीज के सीएमडी मुकेश अंबानी ने मार्च 2021 तक कंपनी को कर्जमुक्त कंपनी बनाने का ऐलान किया हुआ है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इसी </a:t>
            </a:r>
            <a:r>
              <a:rPr lang="hi-IN" sz="2100" b="1" dirty="0">
                <a:solidFill>
                  <a:srgbClr val="002060"/>
                </a:solidFill>
              </a:rPr>
              <a:t>को लेकर रिलायंस अपनी हिस्सेदारी बेच रही है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रिलायंस </a:t>
            </a:r>
            <a:r>
              <a:rPr lang="hi-IN" sz="2100" b="1" dirty="0">
                <a:solidFill>
                  <a:srgbClr val="002060"/>
                </a:solidFill>
              </a:rPr>
              <a:t>ने सऊदी अरब की </a:t>
            </a:r>
            <a:r>
              <a:rPr lang="hi-IN" sz="2100" b="1" dirty="0">
                <a:solidFill>
                  <a:srgbClr val="00B050"/>
                </a:solidFill>
              </a:rPr>
              <a:t>तेल कंपनी अरामको </a:t>
            </a:r>
            <a:r>
              <a:rPr lang="hi-IN" sz="2100" b="1" dirty="0">
                <a:solidFill>
                  <a:srgbClr val="002060"/>
                </a:solidFill>
              </a:rPr>
              <a:t>के साथ भी हिस्सेदारी बेचने को लेकर समझौता किया </a:t>
            </a:r>
            <a:r>
              <a:rPr lang="hi-IN" sz="2100" b="1" dirty="0" smtClean="0">
                <a:solidFill>
                  <a:srgbClr val="002060"/>
                </a:solidFill>
              </a:rPr>
              <a:t>है, इस </a:t>
            </a:r>
            <a:r>
              <a:rPr lang="hi-IN" sz="2100" b="1" dirty="0">
                <a:solidFill>
                  <a:srgbClr val="002060"/>
                </a:solidFill>
              </a:rPr>
              <a:t>सौदे में देरी हो रही है।</a:t>
            </a:r>
            <a:endParaRPr lang="en-US" sz="21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92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520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FF0000"/>
                </a:solidFill>
              </a:rPr>
              <a:t>गुट निरपेक्ष आंदोलन (</a:t>
            </a:r>
            <a:r>
              <a:rPr lang="en-US" sz="2800" b="1" dirty="0">
                <a:solidFill>
                  <a:srgbClr val="FF0000"/>
                </a:solidFill>
              </a:rPr>
              <a:t>NAN – NON ALIGNED MOVEMENT) </a:t>
            </a:r>
            <a:r>
              <a:rPr lang="hi-IN" sz="2800" b="1" dirty="0">
                <a:solidFill>
                  <a:srgbClr val="FF0000"/>
                </a:solidFill>
              </a:rPr>
              <a:t>देशों के राष्‍ट्राध्‍यक्षों की वर्चुअल बैठक (4 अप्रैल) में पहली बार </a:t>
            </a:r>
            <a:r>
              <a:rPr lang="en-US" sz="2800" b="1" dirty="0">
                <a:solidFill>
                  <a:srgbClr val="FF0000"/>
                </a:solidFill>
              </a:rPr>
              <a:t>PM </a:t>
            </a:r>
            <a:r>
              <a:rPr lang="hi-IN" sz="2800" b="1" dirty="0">
                <a:solidFill>
                  <a:srgbClr val="FF0000"/>
                </a:solidFill>
              </a:rPr>
              <a:t>मोदी शामिल हुए, यह किसकी अध्‍यक्षता में हुई -</a:t>
            </a:r>
          </a:p>
          <a:p>
            <a:pPr>
              <a:lnSpc>
                <a:spcPct val="150000"/>
              </a:lnSpc>
            </a:pPr>
            <a:endParaRPr lang="hi-IN" sz="28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2800" b="1" dirty="0" smtClean="0">
                <a:solidFill>
                  <a:srgbClr val="002060"/>
                </a:solidFill>
              </a:rPr>
              <a:t>1</a:t>
            </a:r>
            <a:r>
              <a:rPr lang="hi-IN" sz="2800" b="1" dirty="0">
                <a:solidFill>
                  <a:srgbClr val="002060"/>
                </a:solidFill>
              </a:rPr>
              <a:t>) ब्‍लादिमीर पुतिन</a:t>
            </a:r>
          </a:p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002060"/>
                </a:solidFill>
              </a:rPr>
              <a:t>2) शी जिनपिंग</a:t>
            </a:r>
          </a:p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002060"/>
                </a:solidFill>
              </a:rPr>
              <a:t>3) नरेंद्र मोदी</a:t>
            </a:r>
          </a:p>
          <a:p>
            <a:pPr>
              <a:lnSpc>
                <a:spcPct val="150000"/>
              </a:lnSpc>
            </a:pPr>
            <a:r>
              <a:rPr lang="hi-IN" sz="2800" b="1" dirty="0">
                <a:solidFill>
                  <a:srgbClr val="002060"/>
                </a:solidFill>
              </a:rPr>
              <a:t>4) इल्हाम अलीवेव</a:t>
            </a:r>
            <a:endParaRPr lang="hi-IN" sz="28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1559" t="4749" r="6671" b="3476"/>
          <a:stretch/>
        </p:blipFill>
        <p:spPr>
          <a:xfrm>
            <a:off x="5153530" y="2790908"/>
            <a:ext cx="4993419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8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इल्हाम अलीवेव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01486" y="1109619"/>
            <a:ext cx="907839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>
                <a:solidFill>
                  <a:srgbClr val="002060"/>
                </a:solidFill>
              </a:rPr>
              <a:t>वह </a:t>
            </a:r>
            <a:r>
              <a:rPr lang="hi-IN" sz="2000" b="1" dirty="0">
                <a:solidFill>
                  <a:srgbClr val="00B050"/>
                </a:solidFill>
              </a:rPr>
              <a:t>अजरबैजान के प्रेसिडेंट </a:t>
            </a:r>
            <a:r>
              <a:rPr lang="hi-IN" sz="2000" b="1" dirty="0">
                <a:solidFill>
                  <a:srgbClr val="002060"/>
                </a:solidFill>
              </a:rPr>
              <a:t>हैं और गुट निरपेक्ष आंदोलन के मौजूदा चेयरमैन भी हैं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अजरबैजान </a:t>
            </a:r>
            <a:r>
              <a:rPr lang="hi-IN" sz="2000" b="1" dirty="0">
                <a:solidFill>
                  <a:srgbClr val="002060"/>
                </a:solidFill>
              </a:rPr>
              <a:t>पूर्वी यूरोप और एशिया के बीच एक देश है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कोविड-19 </a:t>
            </a:r>
            <a:r>
              <a:rPr lang="hi-IN" sz="2000" b="1" dirty="0">
                <a:solidFill>
                  <a:srgbClr val="002060"/>
                </a:solidFill>
              </a:rPr>
              <a:t>के मद्देनजर, यह बैठक इल्‍हाम अलीवेव की पहल पर आयोजित की गई थी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पहली </a:t>
            </a:r>
            <a:r>
              <a:rPr lang="hi-IN" sz="2000" b="1" dirty="0">
                <a:solidFill>
                  <a:srgbClr val="002060"/>
                </a:solidFill>
              </a:rPr>
              <a:t>बार मोदी शामिल हुए - आमतौर पर पीएम मोदी, गुटनिरपेक्ष आंदोलन के समिट में हिस्‍सा नहीं लेते हैं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पहली </a:t>
            </a:r>
            <a:r>
              <a:rPr lang="hi-IN" sz="2000" b="1" dirty="0">
                <a:solidFill>
                  <a:srgbClr val="002060"/>
                </a:solidFill>
              </a:rPr>
              <a:t>बार वह इस बैठक में शामिल हुए, इसलिए यह इंपॉटेंट ईवेंट है। </a:t>
            </a:r>
            <a:endParaRPr lang="hi-IN" sz="2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2000" b="1" dirty="0" smtClean="0">
                <a:solidFill>
                  <a:srgbClr val="00B050"/>
                </a:solidFill>
              </a:rPr>
              <a:t>गुट </a:t>
            </a:r>
            <a:r>
              <a:rPr lang="hi-IN" sz="2000" b="1" dirty="0">
                <a:solidFill>
                  <a:srgbClr val="00B050"/>
                </a:solidFill>
              </a:rPr>
              <a:t>निरपेक्ष आंदोलन क्या है ? </a:t>
            </a:r>
            <a:endParaRPr lang="hi-IN" sz="2000" b="1" dirty="0" smtClean="0">
              <a:solidFill>
                <a:srgbClr val="00B05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गुटनिरपेक्ष </a:t>
            </a:r>
            <a:r>
              <a:rPr lang="hi-IN" sz="2000" b="1" dirty="0">
                <a:solidFill>
                  <a:srgbClr val="002060"/>
                </a:solidFill>
              </a:rPr>
              <a:t>आंदोलन (</a:t>
            </a:r>
            <a:r>
              <a:rPr lang="en-US" sz="2000" b="1" dirty="0">
                <a:solidFill>
                  <a:srgbClr val="002060"/>
                </a:solidFill>
              </a:rPr>
              <a:t>NON-ALIGNED MOVEMENT, NAM) </a:t>
            </a:r>
            <a:r>
              <a:rPr lang="hi-IN" sz="2000" b="1" dirty="0">
                <a:solidFill>
                  <a:srgbClr val="002060"/>
                </a:solidFill>
              </a:rPr>
              <a:t>राष्ट्रों की एक अंतराराष्ट्रीय संस्था है।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26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331272" y="686426"/>
            <a:ext cx="9178143" cy="4899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इन </a:t>
            </a:r>
            <a:r>
              <a:rPr lang="hi-IN" sz="2100" b="1" dirty="0">
                <a:solidFill>
                  <a:srgbClr val="002060"/>
                </a:solidFill>
              </a:rPr>
              <a:t>देशों ने तय किया था है, कि विश्व के वे किसी भी पावर ब्लॉक के संग या विरोध में नहीं रहेंगे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यह </a:t>
            </a:r>
            <a:r>
              <a:rPr lang="hi-IN" sz="2100" b="1" dirty="0">
                <a:solidFill>
                  <a:srgbClr val="002060"/>
                </a:solidFill>
              </a:rPr>
              <a:t>आंदोलन भारत के पहले प्रधानमंत्री पंडित जवाहर लाल नेहरू, मिस्र के पूर्व राष्ट्रपति गमाल अब्दुल नासर और युगोस्लाविया के राष्ट्रपति जोसिप ब्रॉज टीटो ने शुरू किया था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इसकी </a:t>
            </a:r>
            <a:r>
              <a:rPr lang="hi-IN" sz="2100" b="1" dirty="0">
                <a:solidFill>
                  <a:srgbClr val="002060"/>
                </a:solidFill>
              </a:rPr>
              <a:t>स्थापना अप्रैल 1961 में हुई थी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100" b="1" dirty="0" smtClean="0">
                <a:solidFill>
                  <a:srgbClr val="002060"/>
                </a:solidFill>
              </a:rPr>
              <a:t>UN </a:t>
            </a:r>
            <a:r>
              <a:rPr lang="hi-IN" sz="2100" b="1" dirty="0">
                <a:solidFill>
                  <a:srgbClr val="002060"/>
                </a:solidFill>
              </a:rPr>
              <a:t>के बाद सबसे बड़ा संगठन - संयुक्त राष्ट्र संघ (</a:t>
            </a:r>
            <a:r>
              <a:rPr lang="en-US" sz="2100" b="1" dirty="0">
                <a:solidFill>
                  <a:srgbClr val="002060"/>
                </a:solidFill>
              </a:rPr>
              <a:t>UN) </a:t>
            </a:r>
            <a:r>
              <a:rPr lang="hi-IN" sz="2100" b="1" dirty="0">
                <a:solidFill>
                  <a:srgbClr val="002060"/>
                </a:solidFill>
              </a:rPr>
              <a:t>के बाद देश की सदस्यता के मामले में </a:t>
            </a:r>
            <a:r>
              <a:rPr lang="en-US" sz="2100" b="1" dirty="0">
                <a:solidFill>
                  <a:srgbClr val="002060"/>
                </a:solidFill>
              </a:rPr>
              <a:t>NAM </a:t>
            </a:r>
            <a:r>
              <a:rPr lang="hi-IN" sz="2100" b="1" dirty="0">
                <a:solidFill>
                  <a:srgbClr val="002060"/>
                </a:solidFill>
              </a:rPr>
              <a:t>विश्व स्तर पर दूसरा सबसे बड़ा प्लेटफॉर्म है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वर्तमान </a:t>
            </a:r>
            <a:r>
              <a:rPr lang="hi-IN" sz="2100" b="1" dirty="0">
                <a:solidFill>
                  <a:srgbClr val="002060"/>
                </a:solidFill>
              </a:rPr>
              <a:t>में अब तक इस संगठन के 120 सदस्य और 17 पर्यवेक्षक देश हैं</a:t>
            </a:r>
            <a:r>
              <a:rPr lang="hi-IN" sz="21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100" b="1" dirty="0" smtClean="0">
                <a:solidFill>
                  <a:srgbClr val="002060"/>
                </a:solidFill>
              </a:rPr>
              <a:t>खासकर </a:t>
            </a:r>
            <a:r>
              <a:rPr lang="hi-IN" sz="2100" b="1" dirty="0">
                <a:solidFill>
                  <a:srgbClr val="002060"/>
                </a:solidFill>
              </a:rPr>
              <a:t>इसमें तृतीय विश्व यानि विकासशील देश सदस्य हैं।</a:t>
            </a:r>
            <a:endParaRPr lang="en-US" sz="21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8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4882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FF0000"/>
                </a:solidFill>
              </a:rPr>
              <a:t>आरवी स्मिथ का 30 अप्रैल 2020 को निधन हो गया, वह इनमें से क्‍या थे -</a:t>
            </a:r>
          </a:p>
          <a:p>
            <a:pPr>
              <a:lnSpc>
                <a:spcPct val="150000"/>
              </a:lnSpc>
            </a:pPr>
            <a:endParaRPr lang="hi-IN" sz="3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3000" b="1" dirty="0" smtClean="0">
                <a:solidFill>
                  <a:srgbClr val="002060"/>
                </a:solidFill>
              </a:rPr>
              <a:t>1</a:t>
            </a:r>
            <a:r>
              <a:rPr lang="hi-IN" sz="3000" b="1" dirty="0">
                <a:solidFill>
                  <a:srgbClr val="002060"/>
                </a:solidFill>
              </a:rPr>
              <a:t>) पर्यावरणविद़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2) निर्देशक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3) पत्रकार, लेखक, इतिहासकार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4) चित्रकार</a:t>
            </a:r>
            <a:endParaRPr lang="hi-IN" sz="30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73" y="2295645"/>
            <a:ext cx="4595849" cy="305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9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पत्रकार, लेखक, इतिहासकार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01486" y="1109619"/>
            <a:ext cx="91781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>
                <a:solidFill>
                  <a:srgbClr val="002060"/>
                </a:solidFill>
              </a:rPr>
              <a:t>वह 83 वर्ष के थे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रोनाल्ड </a:t>
            </a:r>
            <a:r>
              <a:rPr lang="hi-IN" sz="2000" b="1" dirty="0">
                <a:solidFill>
                  <a:srgbClr val="002060"/>
                </a:solidFill>
              </a:rPr>
              <a:t>विवियन स्मिथ का श्‍वांस संबंधी संक्रमण और किडनी फेल होने के कारण निधन हो गया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उनका </a:t>
            </a:r>
            <a:r>
              <a:rPr lang="hi-IN" sz="2000" b="1" dirty="0">
                <a:solidFill>
                  <a:srgbClr val="002060"/>
                </a:solidFill>
              </a:rPr>
              <a:t>जन्‍म 1938 में आगरा में जन्‍में थे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आगरा </a:t>
            </a:r>
            <a:r>
              <a:rPr lang="hi-IN" sz="2000" b="1" dirty="0">
                <a:solidFill>
                  <a:srgbClr val="002060"/>
                </a:solidFill>
              </a:rPr>
              <a:t>के सेंट पीटर्स कॉलेज और सेंट जॉन्स कॉलेज से पढ़ाई की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1956 </a:t>
            </a:r>
            <a:r>
              <a:rPr lang="hi-IN" sz="2000" b="1" dirty="0">
                <a:solidFill>
                  <a:srgbClr val="002060"/>
                </a:solidFill>
              </a:rPr>
              <a:t>से </a:t>
            </a:r>
            <a:r>
              <a:rPr lang="hi-IN" sz="2000" b="1" dirty="0">
                <a:solidFill>
                  <a:srgbClr val="00B050"/>
                </a:solidFill>
              </a:rPr>
              <a:t>पीटीआई, द हिंदू, द स्टेट्समैन अखबार </a:t>
            </a:r>
            <a:r>
              <a:rPr lang="hi-IN" sz="2000" b="1" dirty="0">
                <a:solidFill>
                  <a:srgbClr val="002060"/>
                </a:solidFill>
              </a:rPr>
              <a:t>के लिए काम किया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आउटलुक </a:t>
            </a:r>
            <a:r>
              <a:rPr lang="hi-IN" sz="2000" b="1" dirty="0">
                <a:solidFill>
                  <a:srgbClr val="002060"/>
                </a:solidFill>
              </a:rPr>
              <a:t>पत्रिका में भी </a:t>
            </a:r>
            <a:r>
              <a:rPr lang="hi-IN" sz="2000" b="1" dirty="0">
                <a:solidFill>
                  <a:srgbClr val="00B050"/>
                </a:solidFill>
              </a:rPr>
              <a:t>‘हेड्स एंड टेल्स</a:t>
            </a:r>
            <a:r>
              <a:rPr lang="hi-IN" sz="2000" b="1" dirty="0" smtClean="0">
                <a:solidFill>
                  <a:srgbClr val="00B050"/>
                </a:solidFill>
              </a:rPr>
              <a:t>’ </a:t>
            </a:r>
            <a:r>
              <a:rPr lang="hi-IN" sz="2000" b="1" dirty="0" smtClean="0">
                <a:solidFill>
                  <a:srgbClr val="002060"/>
                </a:solidFill>
              </a:rPr>
              <a:t>नाम </a:t>
            </a:r>
            <a:r>
              <a:rPr lang="hi-IN" sz="2000" b="1" dirty="0">
                <a:solidFill>
                  <a:srgbClr val="002060"/>
                </a:solidFill>
              </a:rPr>
              <a:t>से साप्ताहिक कॉलम लिख चुके थे</a:t>
            </a:r>
            <a:r>
              <a:rPr lang="hi-IN" sz="20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000" b="1" dirty="0" smtClean="0">
                <a:solidFill>
                  <a:srgbClr val="002060"/>
                </a:solidFill>
              </a:rPr>
              <a:t>उनकी </a:t>
            </a:r>
            <a:r>
              <a:rPr lang="hi-IN" sz="2000" b="1" dirty="0">
                <a:solidFill>
                  <a:srgbClr val="002060"/>
                </a:solidFill>
              </a:rPr>
              <a:t>प्रमुख किताबें हैं- </a:t>
            </a:r>
            <a:r>
              <a:rPr lang="hi-IN" sz="2000" b="1" dirty="0">
                <a:solidFill>
                  <a:srgbClr val="FF0000"/>
                </a:solidFill>
              </a:rPr>
              <a:t>‘देल्ही: अननोन टेल्स ऑफ अ सिटी’, ‘द देल्ही दैट नो वन नोज़’, ‘लिंगरिंग चार्म ऑफ देल्ही: मिथ, लोर एंड हिस्ट्री</a:t>
            </a:r>
            <a:r>
              <a:rPr lang="hi-IN" sz="2000" b="1" dirty="0">
                <a:solidFill>
                  <a:srgbClr val="002060"/>
                </a:solidFill>
              </a:rPr>
              <a:t>।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4882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FF0000"/>
                </a:solidFill>
              </a:rPr>
              <a:t>प्रसिद्ध कवि केएस निसार अहमद का निधन 3 मई 2020 को निधन हो गया, वह किस भाषा के कवि थे -</a:t>
            </a:r>
          </a:p>
          <a:p>
            <a:pPr>
              <a:lnSpc>
                <a:spcPct val="150000"/>
              </a:lnSpc>
            </a:pPr>
            <a:endParaRPr lang="hi-IN" sz="3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3000" b="1" dirty="0" smtClean="0">
                <a:solidFill>
                  <a:srgbClr val="002060"/>
                </a:solidFill>
              </a:rPr>
              <a:t>1</a:t>
            </a:r>
            <a:r>
              <a:rPr lang="hi-IN" sz="3000" b="1" dirty="0">
                <a:solidFill>
                  <a:srgbClr val="002060"/>
                </a:solidFill>
              </a:rPr>
              <a:t>) उर्दू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2) कन्‍नड़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3) हिन्‍दी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4) मलयालम</a:t>
            </a:r>
            <a:endParaRPr lang="hi-IN" sz="30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636" y="2560320"/>
            <a:ext cx="4770783" cy="27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0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कन्‍नड़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576658" y="1487381"/>
            <a:ext cx="91781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कन्नड़ के मशहूर कवि और प्रोफेसर के.एस. निसार अहमद का 84 वर्ष की उम्र में निधन हो गया है</a:t>
            </a:r>
            <a:r>
              <a:rPr lang="hi-IN" sz="24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 smtClean="0">
                <a:solidFill>
                  <a:srgbClr val="002060"/>
                </a:solidFill>
              </a:rPr>
              <a:t>के.एस</a:t>
            </a:r>
            <a:r>
              <a:rPr lang="hi-IN" sz="2400" b="1" dirty="0">
                <a:solidFill>
                  <a:srgbClr val="002060"/>
                </a:solidFill>
              </a:rPr>
              <a:t>. निसार अहमद अपनी नित्योत्सव कविता के कारण कर्नाटक सहित में काफी प्रसिद्ध थे</a:t>
            </a:r>
            <a:r>
              <a:rPr lang="hi-IN" sz="24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 smtClean="0">
                <a:solidFill>
                  <a:srgbClr val="002060"/>
                </a:solidFill>
              </a:rPr>
              <a:t>वे </a:t>
            </a:r>
            <a:r>
              <a:rPr lang="hi-IN" sz="2400" b="1" dirty="0">
                <a:solidFill>
                  <a:srgbClr val="002060"/>
                </a:solidFill>
              </a:rPr>
              <a:t>वर्ष 2007 में शिवमोगा में आयोजित कन्नड़ साहित्य सम्मेलन के </a:t>
            </a:r>
            <a:r>
              <a:rPr lang="hi-IN" sz="2400" b="1" dirty="0">
                <a:solidFill>
                  <a:srgbClr val="FF0000"/>
                </a:solidFill>
              </a:rPr>
              <a:t>73वें अध्यक्ष </a:t>
            </a:r>
            <a:r>
              <a:rPr lang="hi-IN" sz="2400" b="1" dirty="0">
                <a:solidFill>
                  <a:srgbClr val="002060"/>
                </a:solidFill>
              </a:rPr>
              <a:t>भी थे</a:t>
            </a:r>
            <a:r>
              <a:rPr lang="hi-IN" sz="2400" b="1" dirty="0" smtClean="0">
                <a:solidFill>
                  <a:srgbClr val="002060"/>
                </a:solidFill>
              </a:rPr>
              <a:t>।</a:t>
            </a: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93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01486" y="688697"/>
            <a:ext cx="9178143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के.एस. निसार अहमद को वर्ष 1981 में राज्योत्सव पुरस्कार और वर्ष 2008 में पद्म श्री पुरस्कार से सम्मानित किया गया था।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400" b="1" dirty="0">
                <a:solidFill>
                  <a:srgbClr val="002060"/>
                </a:solidFill>
              </a:rPr>
              <a:t>राज्योत्सव पुरस्कार कर्नाटक राज्य का दूसरा सर्वोच्च नागरिक सम्मान है, जिसे कर्नाटक सरकार द्वारा 1 नवंबर को कर्नाटक राज्य के गठन के अवसर पर कन्नड़ राज्योत्सव में प्रदान किया जाता है।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00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462" y="465513"/>
            <a:ext cx="10399222" cy="4882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FF0000"/>
                </a:solidFill>
              </a:rPr>
              <a:t>कोविड-19 के बीच लोगों को मुफ्त और कैशलेस बीमा कवर प्रदान करने वाला भारत का पहला राज्य कौन सा है -</a:t>
            </a:r>
          </a:p>
          <a:p>
            <a:pPr>
              <a:lnSpc>
                <a:spcPct val="150000"/>
              </a:lnSpc>
            </a:pPr>
            <a:endParaRPr lang="hi-IN" sz="3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i-IN" sz="3000" b="1" dirty="0" smtClean="0">
                <a:solidFill>
                  <a:srgbClr val="002060"/>
                </a:solidFill>
              </a:rPr>
              <a:t>1</a:t>
            </a:r>
            <a:r>
              <a:rPr lang="hi-IN" sz="3000" b="1" dirty="0">
                <a:solidFill>
                  <a:srgbClr val="002060"/>
                </a:solidFill>
              </a:rPr>
              <a:t>) महाराष्ट्र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2) दिल्ली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3) उत्तर प्रदेश</a:t>
            </a:r>
          </a:p>
          <a:p>
            <a:pPr>
              <a:lnSpc>
                <a:spcPct val="150000"/>
              </a:lnSpc>
            </a:pPr>
            <a:r>
              <a:rPr lang="hi-IN" sz="3000" b="1" dirty="0">
                <a:solidFill>
                  <a:srgbClr val="002060"/>
                </a:solidFill>
              </a:rPr>
              <a:t>4) हरियाणा</a:t>
            </a:r>
            <a:endParaRPr lang="hi-IN" sz="3000" b="1" dirty="0" smtClean="0">
              <a:solidFill>
                <a:srgbClr val="002060"/>
              </a:solidFill>
            </a:endParaRPr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4"/>
              </a:rPr>
              <a:t>www.study91.co.in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4981" y="2608561"/>
            <a:ext cx="4532244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18AA8D-2FB1-4D41-89EA-1E8620AACD4B}"/>
              </a:ext>
            </a:extLst>
          </p:cNvPr>
          <p:cNvSpPr/>
          <p:nvPr/>
        </p:nvSpPr>
        <p:spPr>
          <a:xfrm>
            <a:off x="2261061" y="492745"/>
            <a:ext cx="9318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उत्तर </a:t>
            </a:r>
            <a:r>
              <a:rPr lang="hi-IN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hi-IN" sz="40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महाराष्ट्र</a:t>
            </a:r>
            <a:endParaRPr lang="en-US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18B8A-A4F3-42D4-9E7A-DA547A8404A3}"/>
              </a:ext>
            </a:extLst>
          </p:cNvPr>
          <p:cNvSpPr/>
          <p:nvPr/>
        </p:nvSpPr>
        <p:spPr>
          <a:xfrm>
            <a:off x="2401486" y="1109619"/>
            <a:ext cx="9178143" cy="4620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>
                <a:solidFill>
                  <a:srgbClr val="002060"/>
                </a:solidFill>
              </a:rPr>
              <a:t>महाराष्ट्र राज्य सरकार ने घोषणा की कि राज्य के सभी लोगों को राज्य सरकार की स्वास्थ्य योजना के तहत कवर किया जाएगा, जिससे </a:t>
            </a:r>
            <a:r>
              <a:rPr lang="hi-IN" sz="2200" b="1" dirty="0">
                <a:solidFill>
                  <a:srgbClr val="FF0000"/>
                </a:solidFill>
              </a:rPr>
              <a:t>महाराष्ट्र लोगों को मुफ्त और कैशलेस बीमा कवर प्रदान </a:t>
            </a:r>
            <a:r>
              <a:rPr lang="hi-IN" sz="2200" b="1" dirty="0">
                <a:solidFill>
                  <a:srgbClr val="002060"/>
                </a:solidFill>
              </a:rPr>
              <a:t>करने वाला भारत का पहला राज्य बन जाएगा</a:t>
            </a:r>
            <a:r>
              <a:rPr lang="hi-IN" sz="22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 smtClean="0">
                <a:solidFill>
                  <a:srgbClr val="002060"/>
                </a:solidFill>
              </a:rPr>
              <a:t>राज्य </a:t>
            </a:r>
            <a:r>
              <a:rPr lang="hi-IN" sz="2200" b="1" dirty="0">
                <a:solidFill>
                  <a:srgbClr val="002060"/>
                </a:solidFill>
              </a:rPr>
              <a:t>की लगभग </a:t>
            </a:r>
            <a:r>
              <a:rPr lang="hi-IN" sz="2200" b="1" dirty="0">
                <a:solidFill>
                  <a:srgbClr val="FF0000"/>
                </a:solidFill>
              </a:rPr>
              <a:t>85 प्रतिशत आबादी पहले से ही महात्मा ज्योतिबा फुले जन आरोग्य योजना (</a:t>
            </a:r>
            <a:r>
              <a:rPr lang="en-US" sz="2200" b="1" dirty="0">
                <a:solidFill>
                  <a:srgbClr val="FF0000"/>
                </a:solidFill>
              </a:rPr>
              <a:t>MJPJAY) </a:t>
            </a:r>
            <a:r>
              <a:rPr lang="hi-IN" sz="2200" b="1" dirty="0">
                <a:solidFill>
                  <a:srgbClr val="FF0000"/>
                </a:solidFill>
              </a:rPr>
              <a:t>के तहत कवर </a:t>
            </a:r>
            <a:r>
              <a:rPr lang="hi-IN" sz="2200" b="1" dirty="0">
                <a:solidFill>
                  <a:srgbClr val="002060"/>
                </a:solidFill>
              </a:rPr>
              <a:t>की गई थी और अब इस कवर को शेष 15% आबादी तक बढ़ाया जाएगा</a:t>
            </a:r>
            <a:r>
              <a:rPr lang="hi-IN" sz="2200" b="1" dirty="0" smtClean="0">
                <a:solidFill>
                  <a:srgbClr val="002060"/>
                </a:solidFill>
              </a:rPr>
              <a:t>।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i-IN" sz="2200" b="1" dirty="0" smtClean="0">
                <a:solidFill>
                  <a:srgbClr val="002060"/>
                </a:solidFill>
              </a:rPr>
              <a:t>राज्य </a:t>
            </a:r>
            <a:r>
              <a:rPr lang="hi-IN" sz="2200" b="1" dirty="0">
                <a:solidFill>
                  <a:srgbClr val="002060"/>
                </a:solidFill>
              </a:rPr>
              <a:t>ने सरकारी, अर्ध-सरकारी कर्मचारियों और सफेद राशन कार्ड धारकों को योजना में शामिल करने के लिए एक समझौता ज्ञापन पर हस्ताक्षर किए हैं।</a:t>
            </a:r>
            <a:endParaRPr lang="en-US" sz="22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9" y="1954724"/>
            <a:ext cx="1440500" cy="144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5172" y="3420596"/>
            <a:ext cx="2226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- PDF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5735"/>
            <a:ext cx="2401487" cy="1801115"/>
          </a:xfrm>
          <a:prstGeom prst="rect">
            <a:avLst/>
          </a:prstGeom>
        </p:spPr>
      </p:pic>
      <p:pic>
        <p:nvPicPr>
          <p:cNvPr id="21" name="Picture 20">
            <a:hlinkClick r:id="rId4" action="ppaction://hlinkfile"/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" y="214041"/>
            <a:ext cx="1361869" cy="1361869"/>
          </a:xfrm>
          <a:prstGeom prst="rect">
            <a:avLst/>
          </a:prstGeom>
        </p:spPr>
      </p:pic>
      <p:sp>
        <p:nvSpPr>
          <p:cNvPr id="22" name="Rounded Rectangle 21">
            <a:hlinkClick r:id="rId9"/>
          </p:cNvPr>
          <p:cNvSpPr/>
          <p:nvPr/>
        </p:nvSpPr>
        <p:spPr>
          <a:xfrm>
            <a:off x="224444" y="5943600"/>
            <a:ext cx="3649287" cy="6733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hlinkClick r:id="rId2" action="ppaction://hlinkfile"/>
              </a:rPr>
              <a:t>study91.co.in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0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2972</TotalTime>
  <Words>2398</Words>
  <Application>Microsoft Office PowerPoint</Application>
  <PresentationFormat>Widescreen</PresentationFormat>
  <Paragraphs>205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Humnst777 Blk BT</vt:lpstr>
      <vt:lpstr>Mangal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study 91</dc:creator>
  <cp:lastModifiedBy>STUDY 91</cp:lastModifiedBy>
  <cp:revision>288</cp:revision>
  <dcterms:created xsi:type="dcterms:W3CDTF">2019-07-30T08:56:06Z</dcterms:created>
  <dcterms:modified xsi:type="dcterms:W3CDTF">2020-05-05T10:51:07Z</dcterms:modified>
</cp:coreProperties>
</file>